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59" r:id="rId5"/>
    <p:sldId id="270" r:id="rId6"/>
    <p:sldId id="260" r:id="rId7"/>
    <p:sldId id="261" r:id="rId8"/>
    <p:sldId id="269" r:id="rId9"/>
    <p:sldId id="262" r:id="rId10"/>
    <p:sldId id="264" r:id="rId11"/>
    <p:sldId id="263" r:id="rId12"/>
    <p:sldId id="265" r:id="rId13"/>
    <p:sldId id="266" r:id="rId14"/>
    <p:sldId id="267" r:id="rId15"/>
    <p:sldId id="268" r:id="rId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23" d="100"/>
          <a:sy n="23" d="100"/>
        </p:scale>
        <p:origin x="43" y="84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7BB099-2789-6049-883E-4EC6311D2703}" type="datetimeFigureOut">
              <a:rPr lang="en-US" smtClean="0"/>
              <a:t>6/24/2015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8A3587-4A2F-4C45-AADE-53E55ED34CB6}" type="slidenum">
              <a:rPr lang="en-US" smtClean="0"/>
              <a:t>‹#›</a:t>
            </a:fld>
            <a:endParaRPr lang="en-US"/>
          </a:p>
        </p:txBody>
      </p:sp>
    </p:spTree>
    <p:extLst>
      <p:ext uri="{BB962C8B-B14F-4D97-AF65-F5344CB8AC3E}">
        <p14:creationId xmlns:p14="http://schemas.microsoft.com/office/powerpoint/2010/main" val="28134718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A3587-4A2F-4C45-AADE-53E55ED34CB6}" type="slidenum">
              <a:rPr lang="en-US" smtClean="0"/>
              <a:t>5</a:t>
            </a:fld>
            <a:endParaRPr lang="en-US"/>
          </a:p>
        </p:txBody>
      </p:sp>
    </p:spTree>
    <p:extLst>
      <p:ext uri="{BB962C8B-B14F-4D97-AF65-F5344CB8AC3E}">
        <p14:creationId xmlns:p14="http://schemas.microsoft.com/office/powerpoint/2010/main" val="3580108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4379CB-9FA4-724A-A80B-07A9D0AFED79}"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F472C-BD00-294F-8510-2D73EA6415DB}" type="slidenum">
              <a:rPr lang="en-US" smtClean="0"/>
              <a:t>‹#›</a:t>
            </a:fld>
            <a:endParaRPr lang="en-US"/>
          </a:p>
        </p:txBody>
      </p:sp>
    </p:spTree>
    <p:extLst>
      <p:ext uri="{BB962C8B-B14F-4D97-AF65-F5344CB8AC3E}">
        <p14:creationId xmlns:p14="http://schemas.microsoft.com/office/powerpoint/2010/main" val="1628832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4379CB-9FA4-724A-A80B-07A9D0AFED79}"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F472C-BD00-294F-8510-2D73EA6415DB}" type="slidenum">
              <a:rPr lang="en-US" smtClean="0"/>
              <a:t>‹#›</a:t>
            </a:fld>
            <a:endParaRPr lang="en-US"/>
          </a:p>
        </p:txBody>
      </p:sp>
    </p:spTree>
    <p:extLst>
      <p:ext uri="{BB962C8B-B14F-4D97-AF65-F5344CB8AC3E}">
        <p14:creationId xmlns:p14="http://schemas.microsoft.com/office/powerpoint/2010/main" val="623370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4379CB-9FA4-724A-A80B-07A9D0AFED79}"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F472C-BD00-294F-8510-2D73EA6415DB}" type="slidenum">
              <a:rPr lang="en-US" smtClean="0"/>
              <a:t>‹#›</a:t>
            </a:fld>
            <a:endParaRPr lang="en-US"/>
          </a:p>
        </p:txBody>
      </p:sp>
    </p:spTree>
    <p:extLst>
      <p:ext uri="{BB962C8B-B14F-4D97-AF65-F5344CB8AC3E}">
        <p14:creationId xmlns:p14="http://schemas.microsoft.com/office/powerpoint/2010/main" val="1765014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4379CB-9FA4-724A-A80B-07A9D0AFED79}"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F472C-BD00-294F-8510-2D73EA6415DB}" type="slidenum">
              <a:rPr lang="en-US" smtClean="0"/>
              <a:t>‹#›</a:t>
            </a:fld>
            <a:endParaRPr lang="en-US"/>
          </a:p>
        </p:txBody>
      </p:sp>
    </p:spTree>
    <p:extLst>
      <p:ext uri="{BB962C8B-B14F-4D97-AF65-F5344CB8AC3E}">
        <p14:creationId xmlns:p14="http://schemas.microsoft.com/office/powerpoint/2010/main" val="433028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4379CB-9FA4-724A-A80B-07A9D0AFED79}"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F472C-BD00-294F-8510-2D73EA6415DB}" type="slidenum">
              <a:rPr lang="en-US" smtClean="0"/>
              <a:t>‹#›</a:t>
            </a:fld>
            <a:endParaRPr lang="en-US"/>
          </a:p>
        </p:txBody>
      </p:sp>
    </p:spTree>
    <p:extLst>
      <p:ext uri="{BB962C8B-B14F-4D97-AF65-F5344CB8AC3E}">
        <p14:creationId xmlns:p14="http://schemas.microsoft.com/office/powerpoint/2010/main" val="763739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4379CB-9FA4-724A-A80B-07A9D0AFED79}" type="datetimeFigureOut">
              <a:rPr lang="en-US" smtClean="0"/>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3F472C-BD00-294F-8510-2D73EA6415DB}" type="slidenum">
              <a:rPr lang="en-US" smtClean="0"/>
              <a:t>‹#›</a:t>
            </a:fld>
            <a:endParaRPr lang="en-US"/>
          </a:p>
        </p:txBody>
      </p:sp>
    </p:spTree>
    <p:extLst>
      <p:ext uri="{BB962C8B-B14F-4D97-AF65-F5344CB8AC3E}">
        <p14:creationId xmlns:p14="http://schemas.microsoft.com/office/powerpoint/2010/main" val="2831497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4379CB-9FA4-724A-A80B-07A9D0AFED79}" type="datetimeFigureOut">
              <a:rPr lang="en-US" smtClean="0"/>
              <a:t>6/24/2015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3F472C-BD00-294F-8510-2D73EA6415DB}" type="slidenum">
              <a:rPr lang="en-US" smtClean="0"/>
              <a:t>‹#›</a:t>
            </a:fld>
            <a:endParaRPr lang="en-US"/>
          </a:p>
        </p:txBody>
      </p:sp>
    </p:spTree>
    <p:extLst>
      <p:ext uri="{BB962C8B-B14F-4D97-AF65-F5344CB8AC3E}">
        <p14:creationId xmlns:p14="http://schemas.microsoft.com/office/powerpoint/2010/main" val="2026776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4379CB-9FA4-724A-A80B-07A9D0AFED79}" type="datetimeFigureOut">
              <a:rPr lang="en-US" smtClean="0"/>
              <a:t>6/24/2015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3F472C-BD00-294F-8510-2D73EA6415DB}" type="slidenum">
              <a:rPr lang="en-US" smtClean="0"/>
              <a:t>‹#›</a:t>
            </a:fld>
            <a:endParaRPr lang="en-US"/>
          </a:p>
        </p:txBody>
      </p:sp>
    </p:spTree>
    <p:extLst>
      <p:ext uri="{BB962C8B-B14F-4D97-AF65-F5344CB8AC3E}">
        <p14:creationId xmlns:p14="http://schemas.microsoft.com/office/powerpoint/2010/main" val="689829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4379CB-9FA4-724A-A80B-07A9D0AFED79}" type="datetimeFigureOut">
              <a:rPr lang="en-US" smtClean="0"/>
              <a:t>6/24/2015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3F472C-BD00-294F-8510-2D73EA6415DB}" type="slidenum">
              <a:rPr lang="en-US" smtClean="0"/>
              <a:t>‹#›</a:t>
            </a:fld>
            <a:endParaRPr lang="en-US"/>
          </a:p>
        </p:txBody>
      </p:sp>
    </p:spTree>
    <p:extLst>
      <p:ext uri="{BB962C8B-B14F-4D97-AF65-F5344CB8AC3E}">
        <p14:creationId xmlns:p14="http://schemas.microsoft.com/office/powerpoint/2010/main" val="2580346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4379CB-9FA4-724A-A80B-07A9D0AFED79}" type="datetimeFigureOut">
              <a:rPr lang="en-US" smtClean="0"/>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3F472C-BD00-294F-8510-2D73EA6415DB}" type="slidenum">
              <a:rPr lang="en-US" smtClean="0"/>
              <a:t>‹#›</a:t>
            </a:fld>
            <a:endParaRPr lang="en-US"/>
          </a:p>
        </p:txBody>
      </p:sp>
    </p:spTree>
    <p:extLst>
      <p:ext uri="{BB962C8B-B14F-4D97-AF65-F5344CB8AC3E}">
        <p14:creationId xmlns:p14="http://schemas.microsoft.com/office/powerpoint/2010/main" val="2002912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4379CB-9FA4-724A-A80B-07A9D0AFED79}" type="datetimeFigureOut">
              <a:rPr lang="en-US" smtClean="0"/>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3F472C-BD00-294F-8510-2D73EA6415DB}" type="slidenum">
              <a:rPr lang="en-US" smtClean="0"/>
              <a:t>‹#›</a:t>
            </a:fld>
            <a:endParaRPr lang="en-US"/>
          </a:p>
        </p:txBody>
      </p:sp>
    </p:spTree>
    <p:extLst>
      <p:ext uri="{BB962C8B-B14F-4D97-AF65-F5344CB8AC3E}">
        <p14:creationId xmlns:p14="http://schemas.microsoft.com/office/powerpoint/2010/main" val="4093200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64379CB-9FA4-724A-A80B-07A9D0AFED79}" type="datetimeFigureOut">
              <a:rPr lang="en-US" smtClean="0"/>
              <a:t>6/24/2015</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03F472C-BD00-294F-8510-2D73EA6415DB}" type="slidenum">
              <a:rPr lang="en-US" smtClean="0"/>
              <a:t>‹#›</a:t>
            </a:fld>
            <a:endParaRPr lang="en-US"/>
          </a:p>
        </p:txBody>
      </p:sp>
    </p:spTree>
    <p:extLst>
      <p:ext uri="{BB962C8B-B14F-4D97-AF65-F5344CB8AC3E}">
        <p14:creationId xmlns:p14="http://schemas.microsoft.com/office/powerpoint/2010/main" val="3052001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11408" r="5084"/>
          <a:stretch/>
        </p:blipFill>
        <p:spPr>
          <a:xfrm>
            <a:off x="0" y="-1"/>
            <a:ext cx="9167522" cy="5166123"/>
          </a:xfrm>
          <a:prstGeom prst="rect">
            <a:avLst/>
          </a:prstGeom>
        </p:spPr>
      </p:pic>
      <p:pic>
        <p:nvPicPr>
          <p:cNvPr id="6" name="Picture 2"/>
          <p:cNvPicPr>
            <a:picLocks noChangeAspect="1" noChangeArrowheads="1"/>
          </p:cNvPicPr>
          <p:nvPr/>
        </p:nvPicPr>
        <p:blipFill>
          <a:blip r:embed="rId3" cstate="print"/>
          <a:stretch>
            <a:fillRect/>
          </a:stretch>
        </p:blipFill>
        <p:spPr bwMode="auto">
          <a:xfrm>
            <a:off x="1664387" y="1506347"/>
            <a:ext cx="5635065" cy="1408303"/>
          </a:xfrm>
          <a:prstGeom prst="rect">
            <a:avLst/>
          </a:prstGeom>
          <a:noFill/>
          <a:ln w="9525">
            <a:noFill/>
            <a:miter lim="800000"/>
            <a:headEnd/>
            <a:tailEnd/>
          </a:ln>
          <a:effectLst/>
        </p:spPr>
      </p:pic>
    </p:spTree>
    <p:extLst>
      <p:ext uri="{BB962C8B-B14F-4D97-AF65-F5344CB8AC3E}">
        <p14:creationId xmlns:p14="http://schemas.microsoft.com/office/powerpoint/2010/main" val="13768945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18113"/>
          <a:stretch/>
        </p:blipFill>
        <p:spPr>
          <a:xfrm>
            <a:off x="0" y="0"/>
            <a:ext cx="9423876" cy="5143500"/>
          </a:xfrm>
          <a:prstGeom prst="rect">
            <a:avLst/>
          </a:prstGeom>
        </p:spPr>
      </p:pic>
      <p:pic>
        <p:nvPicPr>
          <p:cNvPr id="5" name="Content Placeholder 3"/>
          <p:cNvPicPr>
            <a:picLocks noChangeAspect="1"/>
          </p:cNvPicPr>
          <p:nvPr/>
        </p:nvPicPr>
        <p:blipFill>
          <a:blip r:embed="rId3"/>
          <a:stretch>
            <a:fillRect/>
          </a:stretch>
        </p:blipFill>
        <p:spPr>
          <a:xfrm>
            <a:off x="983041" y="1063229"/>
            <a:ext cx="7307919" cy="3135086"/>
          </a:xfrm>
          <a:prstGeom prst="rect">
            <a:avLst/>
          </a:prstGeom>
        </p:spPr>
      </p:pic>
      <p:pic>
        <p:nvPicPr>
          <p:cNvPr id="6" name="Picture 5" descr="black logo_nobkc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8143" y="216773"/>
            <a:ext cx="702455" cy="702455"/>
          </a:xfrm>
          <a:prstGeom prst="rect">
            <a:avLst/>
          </a:prstGeom>
        </p:spPr>
      </p:pic>
    </p:spTree>
    <p:extLst>
      <p:ext uri="{BB962C8B-B14F-4D97-AF65-F5344CB8AC3E}">
        <p14:creationId xmlns:p14="http://schemas.microsoft.com/office/powerpoint/2010/main" val="41766165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dark ISS.JPG"/>
          <p:cNvPicPr>
            <a:picLocks noChangeAspect="1"/>
          </p:cNvPicPr>
          <p:nvPr/>
        </p:nvPicPr>
        <p:blipFill rotWithShape="1">
          <a:blip r:embed="rId2">
            <a:extLst>
              <a:ext uri="{28A0092B-C50C-407E-A947-70E740481C1C}">
                <a14:useLocalDpi xmlns:a14="http://schemas.microsoft.com/office/drawing/2010/main" val="0"/>
              </a:ext>
            </a:extLst>
          </a:blip>
          <a:srcRect l="5436" r="2942"/>
          <a:stretch/>
        </p:blipFill>
        <p:spPr>
          <a:xfrm>
            <a:off x="1" y="0"/>
            <a:ext cx="9144000" cy="5143500"/>
          </a:xfrm>
          <a:prstGeom prst="rect">
            <a:avLst/>
          </a:prstGeom>
        </p:spPr>
      </p:pic>
      <p:sp>
        <p:nvSpPr>
          <p:cNvPr id="5" name="Rectangle 4"/>
          <p:cNvSpPr/>
          <p:nvPr/>
        </p:nvSpPr>
        <p:spPr>
          <a:xfrm>
            <a:off x="457200" y="1682029"/>
            <a:ext cx="5751029" cy="2646879"/>
          </a:xfrm>
          <a:prstGeom prst="rect">
            <a:avLst/>
          </a:prstGeom>
        </p:spPr>
        <p:txBody>
          <a:bodyPr wrap="square">
            <a:spAutoFit/>
          </a:bodyPr>
          <a:lstStyle/>
          <a:p>
            <a:pPr marL="285750" indent="-285750">
              <a:buFont typeface="Arial"/>
              <a:buChar char="•"/>
            </a:pPr>
            <a:r>
              <a:rPr lang="en-US" sz="1600" dirty="0" smtClean="0">
                <a:solidFill>
                  <a:srgbClr val="FFFFFF"/>
                </a:solidFill>
              </a:rPr>
              <a:t>USB Ports</a:t>
            </a:r>
          </a:p>
          <a:p>
            <a:pPr marL="742950" lvl="1" indent="-285750">
              <a:buFont typeface="Arial"/>
              <a:buChar char="•"/>
            </a:pPr>
            <a:r>
              <a:rPr lang="en-US" sz="1600" dirty="0" smtClean="0">
                <a:solidFill>
                  <a:srgbClr val="FFFFFF"/>
                </a:solidFill>
              </a:rPr>
              <a:t>USB ports need to be recessed to be flush with the outer surface of the module </a:t>
            </a:r>
          </a:p>
          <a:p>
            <a:pPr marL="742950" lvl="1" indent="-285750">
              <a:buFont typeface="Arial"/>
              <a:buChar char="•"/>
            </a:pPr>
            <a:r>
              <a:rPr lang="en-US" sz="1600" dirty="0" smtClean="0">
                <a:solidFill>
                  <a:srgbClr val="FFFFFF"/>
                </a:solidFill>
              </a:rPr>
              <a:t>Solder a 3 inch small gauge wire to the outside casing of the USB port. This wire will be used by NanoRacks to ground the payload before handover to NASA. Soldered wires are expected to pass a tug test. </a:t>
            </a:r>
          </a:p>
          <a:p>
            <a:pPr marL="285750" indent="-285750">
              <a:buFont typeface="Arial"/>
              <a:buChar char="•"/>
            </a:pPr>
            <a:r>
              <a:rPr lang="en-US" sz="1600" dirty="0" smtClean="0">
                <a:solidFill>
                  <a:srgbClr val="FFFFFF"/>
                </a:solidFill>
              </a:rPr>
              <a:t>Exterior of the NanoLab </a:t>
            </a:r>
          </a:p>
          <a:p>
            <a:pPr marL="742950" lvl="1" indent="-285750">
              <a:buFont typeface="Arial"/>
              <a:buChar char="•"/>
            </a:pPr>
            <a:r>
              <a:rPr lang="en-US" sz="1600" dirty="0" smtClean="0">
                <a:solidFill>
                  <a:srgbClr val="FFFFFF"/>
                </a:solidFill>
              </a:rPr>
              <a:t>For crew safety concerns, nothing should be sticking out of exterior housing of the NanoLab. </a:t>
            </a:r>
            <a:endParaRPr lang="en-US" sz="1600" dirty="0">
              <a:solidFill>
                <a:srgbClr val="FFFFFF"/>
              </a:solidFill>
            </a:endParaRPr>
          </a:p>
        </p:txBody>
      </p:sp>
      <p:sp>
        <p:nvSpPr>
          <p:cNvPr id="6" name="Rectangle 5"/>
          <p:cNvSpPr/>
          <p:nvPr/>
        </p:nvSpPr>
        <p:spPr>
          <a:xfrm>
            <a:off x="867588" y="693897"/>
            <a:ext cx="4629673" cy="461665"/>
          </a:xfrm>
          <a:prstGeom prst="rect">
            <a:avLst/>
          </a:prstGeom>
        </p:spPr>
        <p:txBody>
          <a:bodyPr wrap="square">
            <a:spAutoFit/>
          </a:bodyPr>
          <a:lstStyle/>
          <a:p>
            <a:r>
              <a:rPr lang="en-US" sz="2400" dirty="0" err="1" smtClean="0">
                <a:solidFill>
                  <a:srgbClr val="FFFFFF"/>
                </a:solidFill>
              </a:rPr>
              <a:t>NanoLabs</a:t>
            </a:r>
            <a:r>
              <a:rPr lang="en-US" sz="2400" dirty="0" smtClean="0">
                <a:solidFill>
                  <a:srgbClr val="FFFFFF"/>
                </a:solidFill>
              </a:rPr>
              <a:t> Lessons Learned </a:t>
            </a:r>
            <a:endParaRPr lang="en-US" sz="2400" dirty="0">
              <a:solidFill>
                <a:srgbClr val="FFFFFF"/>
              </a:solidFill>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rot="5400000">
            <a:off x="6168250" y="1928579"/>
            <a:ext cx="2323140" cy="2243182"/>
          </a:xfrm>
          <a:prstGeom prst="rect">
            <a:avLst/>
          </a:prstGeom>
        </p:spPr>
      </p:pic>
      <p:pic>
        <p:nvPicPr>
          <p:cNvPr id="8" name="Picture 7" descr="black logo_nobkc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8143" y="216773"/>
            <a:ext cx="702455" cy="702455"/>
          </a:xfrm>
          <a:prstGeom prst="rect">
            <a:avLst/>
          </a:prstGeom>
        </p:spPr>
      </p:pic>
    </p:spTree>
    <p:extLst>
      <p:ext uri="{BB962C8B-B14F-4D97-AF65-F5344CB8AC3E}">
        <p14:creationId xmlns:p14="http://schemas.microsoft.com/office/powerpoint/2010/main" val="39315617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dark ISS.JPG"/>
          <p:cNvPicPr>
            <a:picLocks noChangeAspect="1"/>
          </p:cNvPicPr>
          <p:nvPr/>
        </p:nvPicPr>
        <p:blipFill rotWithShape="1">
          <a:blip r:embed="rId2">
            <a:extLst>
              <a:ext uri="{28A0092B-C50C-407E-A947-70E740481C1C}">
                <a14:useLocalDpi xmlns:a14="http://schemas.microsoft.com/office/drawing/2010/main" val="0"/>
              </a:ext>
            </a:extLst>
          </a:blip>
          <a:srcRect l="5436" r="2942"/>
          <a:stretch/>
        </p:blipFill>
        <p:spPr>
          <a:xfrm>
            <a:off x="1" y="0"/>
            <a:ext cx="9144000" cy="5143500"/>
          </a:xfrm>
          <a:prstGeom prst="rect">
            <a:avLst/>
          </a:prstGeom>
        </p:spPr>
      </p:pic>
      <p:sp>
        <p:nvSpPr>
          <p:cNvPr id="5" name="Rectangle 4"/>
          <p:cNvSpPr/>
          <p:nvPr/>
        </p:nvSpPr>
        <p:spPr>
          <a:xfrm>
            <a:off x="899152" y="1207110"/>
            <a:ext cx="6954077" cy="3508653"/>
          </a:xfrm>
          <a:prstGeom prst="rect">
            <a:avLst/>
          </a:prstGeom>
        </p:spPr>
        <p:txBody>
          <a:bodyPr wrap="square">
            <a:spAutoFit/>
          </a:bodyPr>
          <a:lstStyle/>
          <a:p>
            <a:pPr marL="285750" indent="-285750">
              <a:buFont typeface="Arial"/>
              <a:buChar char="•"/>
            </a:pPr>
            <a:r>
              <a:rPr lang="en-US" dirty="0" smtClean="0">
                <a:solidFill>
                  <a:srgbClr val="FFFFFF"/>
                </a:solidFill>
              </a:rPr>
              <a:t>Accessibility </a:t>
            </a:r>
          </a:p>
          <a:p>
            <a:pPr marL="742950" lvl="1" indent="-285750">
              <a:buFont typeface="Arial"/>
              <a:buChar char="•"/>
            </a:pPr>
            <a:r>
              <a:rPr lang="en-US" dirty="0" smtClean="0">
                <a:solidFill>
                  <a:srgbClr val="FFFFFF"/>
                </a:solidFill>
              </a:rPr>
              <a:t>The NanoLab is small, which can make it difficult space to work in. Keep accessibility in mind when designing your payload so that it will be easier to work with throughout the manufacturing and testing process. </a:t>
            </a:r>
          </a:p>
          <a:p>
            <a:pPr marL="742950" lvl="1" indent="-285750">
              <a:buFont typeface="Arial"/>
              <a:buChar char="•"/>
            </a:pPr>
            <a:r>
              <a:rPr lang="en-US" dirty="0" smtClean="0">
                <a:solidFill>
                  <a:srgbClr val="FFFFFF"/>
                </a:solidFill>
              </a:rPr>
              <a:t>Screws instead of glue </a:t>
            </a:r>
          </a:p>
          <a:p>
            <a:pPr marL="285750" indent="-285750">
              <a:buFont typeface="Arial"/>
              <a:buChar char="•"/>
            </a:pPr>
            <a:r>
              <a:rPr lang="en-US" dirty="0" smtClean="0">
                <a:solidFill>
                  <a:srgbClr val="FFFFFF"/>
                </a:solidFill>
              </a:rPr>
              <a:t>Environmental Awareness </a:t>
            </a:r>
          </a:p>
          <a:p>
            <a:pPr marL="742950" lvl="1" indent="-285750">
              <a:buFont typeface="Arial"/>
              <a:buChar char="•"/>
            </a:pPr>
            <a:r>
              <a:rPr lang="en-US" dirty="0" smtClean="0">
                <a:solidFill>
                  <a:srgbClr val="FFFFFF"/>
                </a:solidFill>
              </a:rPr>
              <a:t>Your payload will be sharing the space with other payloads and astronauts. Design your payload so that there is a minimal impact on its surrounding environment. </a:t>
            </a:r>
          </a:p>
          <a:p>
            <a:pPr marL="285750" indent="-285750">
              <a:buFont typeface="Arial"/>
              <a:buChar char="•"/>
            </a:pPr>
            <a:endParaRPr lang="en-US" sz="1400" dirty="0" smtClean="0">
              <a:solidFill>
                <a:srgbClr val="FFFFFF"/>
              </a:solidFill>
            </a:endParaRPr>
          </a:p>
          <a:p>
            <a:pPr marL="285750" indent="-285750">
              <a:buFont typeface="Arial"/>
              <a:buChar char="•"/>
            </a:pPr>
            <a:endParaRPr lang="en-US" sz="1400" dirty="0" smtClean="0">
              <a:solidFill>
                <a:srgbClr val="FFFFFF"/>
              </a:solidFill>
            </a:endParaRPr>
          </a:p>
          <a:p>
            <a:pPr marL="742950" lvl="1" indent="-285750">
              <a:buFont typeface="Arial"/>
              <a:buChar char="•"/>
            </a:pPr>
            <a:endParaRPr lang="en-US" sz="1400" dirty="0">
              <a:solidFill>
                <a:srgbClr val="FFFFFF"/>
              </a:solidFill>
            </a:endParaRPr>
          </a:p>
        </p:txBody>
      </p:sp>
      <p:sp>
        <p:nvSpPr>
          <p:cNvPr id="6" name="Rectangle 5"/>
          <p:cNvSpPr/>
          <p:nvPr/>
        </p:nvSpPr>
        <p:spPr>
          <a:xfrm>
            <a:off x="867588" y="693897"/>
            <a:ext cx="4629673" cy="461665"/>
          </a:xfrm>
          <a:prstGeom prst="rect">
            <a:avLst/>
          </a:prstGeom>
        </p:spPr>
        <p:txBody>
          <a:bodyPr wrap="square">
            <a:spAutoFit/>
          </a:bodyPr>
          <a:lstStyle/>
          <a:p>
            <a:r>
              <a:rPr lang="en-US" sz="2400" dirty="0" err="1" smtClean="0">
                <a:solidFill>
                  <a:srgbClr val="FFFFFF"/>
                </a:solidFill>
              </a:rPr>
              <a:t>NanoLabs</a:t>
            </a:r>
            <a:r>
              <a:rPr lang="en-US" sz="2400" dirty="0" smtClean="0">
                <a:solidFill>
                  <a:srgbClr val="FFFFFF"/>
                </a:solidFill>
              </a:rPr>
              <a:t> Lessons Learned </a:t>
            </a:r>
            <a:endParaRPr lang="en-US" sz="2400" dirty="0">
              <a:solidFill>
                <a:srgbClr val="FFFFFF"/>
              </a:solidFill>
            </a:endParaRPr>
          </a:p>
        </p:txBody>
      </p:sp>
      <p:pic>
        <p:nvPicPr>
          <p:cNvPr id="7" name="Picture 6" descr="black logo_nobkc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8143" y="216773"/>
            <a:ext cx="702455" cy="702455"/>
          </a:xfrm>
          <a:prstGeom prst="rect">
            <a:avLst/>
          </a:prstGeom>
        </p:spPr>
      </p:pic>
    </p:spTree>
    <p:extLst>
      <p:ext uri="{BB962C8B-B14F-4D97-AF65-F5344CB8AC3E}">
        <p14:creationId xmlns:p14="http://schemas.microsoft.com/office/powerpoint/2010/main" val="5157281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dark ISS.JPG"/>
          <p:cNvPicPr>
            <a:picLocks noChangeAspect="1"/>
          </p:cNvPicPr>
          <p:nvPr/>
        </p:nvPicPr>
        <p:blipFill rotWithShape="1">
          <a:blip r:embed="rId2">
            <a:extLst>
              <a:ext uri="{28A0092B-C50C-407E-A947-70E740481C1C}">
                <a14:useLocalDpi xmlns:a14="http://schemas.microsoft.com/office/drawing/2010/main" val="0"/>
              </a:ext>
            </a:extLst>
          </a:blip>
          <a:srcRect l="5436" r="2942"/>
          <a:stretch/>
        </p:blipFill>
        <p:spPr>
          <a:xfrm>
            <a:off x="1" y="0"/>
            <a:ext cx="9144000" cy="5143500"/>
          </a:xfrm>
          <a:prstGeom prst="rect">
            <a:avLst/>
          </a:prstGeom>
        </p:spPr>
      </p:pic>
      <p:sp>
        <p:nvSpPr>
          <p:cNvPr id="5" name="Rectangle 4"/>
          <p:cNvSpPr/>
          <p:nvPr/>
        </p:nvSpPr>
        <p:spPr>
          <a:xfrm>
            <a:off x="849026" y="1650928"/>
            <a:ext cx="7037622" cy="3046988"/>
          </a:xfrm>
          <a:prstGeom prst="rect">
            <a:avLst/>
          </a:prstGeom>
        </p:spPr>
        <p:txBody>
          <a:bodyPr wrap="square">
            <a:spAutoFit/>
          </a:bodyPr>
          <a:lstStyle/>
          <a:p>
            <a:r>
              <a:rPr lang="en-US" sz="1600" dirty="0" smtClean="0">
                <a:solidFill>
                  <a:srgbClr val="FFFFFF"/>
                </a:solidFill>
              </a:rPr>
              <a:t>Fasteners </a:t>
            </a:r>
          </a:p>
          <a:p>
            <a:pPr marL="742950" lvl="1" indent="-285750">
              <a:buFont typeface="Arial" panose="020B0604020202020204" pitchFamily="34" charset="0"/>
              <a:buChar char="•"/>
            </a:pPr>
            <a:r>
              <a:rPr lang="en-US" sz="1600" dirty="0" smtClean="0">
                <a:solidFill>
                  <a:srgbClr val="FFFFFF"/>
                </a:solidFill>
              </a:rPr>
              <a:t>Size 4-40 countersunk screws for the exterior of your NanoLab </a:t>
            </a:r>
          </a:p>
          <a:p>
            <a:pPr marL="742950" lvl="1" indent="-285750">
              <a:buFont typeface="Arial" panose="020B0604020202020204" pitchFamily="34" charset="0"/>
              <a:buChar char="•"/>
            </a:pPr>
            <a:r>
              <a:rPr lang="en-US" sz="1600" dirty="0" smtClean="0">
                <a:solidFill>
                  <a:srgbClr val="FFFFFF"/>
                </a:solidFill>
              </a:rPr>
              <a:t>Size 4-40 button head or pan head screws for the interior of your NanoLab </a:t>
            </a:r>
          </a:p>
          <a:p>
            <a:pPr marL="742950" lvl="1" indent="-285750">
              <a:buFont typeface="Arial" panose="020B0604020202020204" pitchFamily="34" charset="0"/>
              <a:buChar char="•"/>
            </a:pPr>
            <a:r>
              <a:rPr lang="en-US" sz="1600" dirty="0" smtClean="0">
                <a:solidFill>
                  <a:srgbClr val="FFFFFF"/>
                </a:solidFill>
              </a:rPr>
              <a:t>Consider using </a:t>
            </a:r>
            <a:r>
              <a:rPr lang="en-US" sz="1600" dirty="0" err="1" smtClean="0">
                <a:solidFill>
                  <a:srgbClr val="FFFFFF"/>
                </a:solidFill>
              </a:rPr>
              <a:t>allen</a:t>
            </a:r>
            <a:r>
              <a:rPr lang="en-US" sz="1600" dirty="0" smtClean="0">
                <a:solidFill>
                  <a:srgbClr val="FFFFFF"/>
                </a:solidFill>
              </a:rPr>
              <a:t> wrenches instead of cross-tip screwdrivers </a:t>
            </a:r>
          </a:p>
          <a:p>
            <a:pPr lvl="1"/>
            <a:endParaRPr lang="en-US" sz="1600" dirty="0" smtClean="0">
              <a:solidFill>
                <a:srgbClr val="FFFFFF"/>
              </a:solidFill>
            </a:endParaRPr>
          </a:p>
          <a:p>
            <a:r>
              <a:rPr lang="en-US" sz="1600" dirty="0" smtClean="0">
                <a:solidFill>
                  <a:srgbClr val="FFFFFF"/>
                </a:solidFill>
              </a:rPr>
              <a:t>Communication </a:t>
            </a:r>
          </a:p>
          <a:p>
            <a:pPr lvl="1"/>
            <a:r>
              <a:rPr lang="en-US" sz="1600" dirty="0" smtClean="0">
                <a:solidFill>
                  <a:srgbClr val="FFFFFF"/>
                </a:solidFill>
              </a:rPr>
              <a:t>NanoRacks, CASIS, Texas A&amp;M, and your mentors are here to help. If you have any questions, please don’t be afraid to ask us. The earlier we know of the situation, the sooner we can come up with a solution that fits all safety, integration, operational, and payload customer needs requirements. </a:t>
            </a:r>
          </a:p>
          <a:p>
            <a:endParaRPr lang="en-US" sz="1600" dirty="0">
              <a:solidFill>
                <a:srgbClr val="FFFFFF"/>
              </a:solidFill>
            </a:endParaRPr>
          </a:p>
        </p:txBody>
      </p:sp>
      <p:sp>
        <p:nvSpPr>
          <p:cNvPr id="6" name="Rectangle 5"/>
          <p:cNvSpPr/>
          <p:nvPr/>
        </p:nvSpPr>
        <p:spPr>
          <a:xfrm>
            <a:off x="867588" y="693897"/>
            <a:ext cx="4629673" cy="461665"/>
          </a:xfrm>
          <a:prstGeom prst="rect">
            <a:avLst/>
          </a:prstGeom>
        </p:spPr>
        <p:txBody>
          <a:bodyPr wrap="square">
            <a:spAutoFit/>
          </a:bodyPr>
          <a:lstStyle/>
          <a:p>
            <a:r>
              <a:rPr lang="en-US" sz="2400" dirty="0" err="1" smtClean="0">
                <a:solidFill>
                  <a:srgbClr val="FFFFFF"/>
                </a:solidFill>
              </a:rPr>
              <a:t>NanoLabs</a:t>
            </a:r>
            <a:r>
              <a:rPr lang="en-US" sz="2400" dirty="0" smtClean="0">
                <a:solidFill>
                  <a:srgbClr val="FFFFFF"/>
                </a:solidFill>
              </a:rPr>
              <a:t> Lessons Learned </a:t>
            </a:r>
            <a:endParaRPr lang="en-US" sz="2400" dirty="0">
              <a:solidFill>
                <a:srgbClr val="FFFFFF"/>
              </a:solidFill>
            </a:endParaRPr>
          </a:p>
        </p:txBody>
      </p:sp>
      <p:pic>
        <p:nvPicPr>
          <p:cNvPr id="7" name="Picture 6" descr="black logo_nobkc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8143" y="216773"/>
            <a:ext cx="702455" cy="702455"/>
          </a:xfrm>
          <a:prstGeom prst="rect">
            <a:avLst/>
          </a:prstGeom>
        </p:spPr>
      </p:pic>
    </p:spTree>
    <p:extLst>
      <p:ext uri="{BB962C8B-B14F-4D97-AF65-F5344CB8AC3E}">
        <p14:creationId xmlns:p14="http://schemas.microsoft.com/office/powerpoint/2010/main" val="25198977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dark ISS.JPG"/>
          <p:cNvPicPr>
            <a:picLocks noChangeAspect="1"/>
          </p:cNvPicPr>
          <p:nvPr/>
        </p:nvPicPr>
        <p:blipFill rotWithShape="1">
          <a:blip r:embed="rId2">
            <a:extLst>
              <a:ext uri="{28A0092B-C50C-407E-A947-70E740481C1C}">
                <a14:useLocalDpi xmlns:a14="http://schemas.microsoft.com/office/drawing/2010/main" val="0"/>
              </a:ext>
            </a:extLst>
          </a:blip>
          <a:srcRect l="5436" r="2942"/>
          <a:stretch/>
        </p:blipFill>
        <p:spPr>
          <a:xfrm>
            <a:off x="1" y="0"/>
            <a:ext cx="9144000" cy="5143500"/>
          </a:xfrm>
          <a:prstGeom prst="rect">
            <a:avLst/>
          </a:prstGeom>
        </p:spPr>
      </p:pic>
      <p:sp>
        <p:nvSpPr>
          <p:cNvPr id="5" name="Rectangle 4"/>
          <p:cNvSpPr/>
          <p:nvPr/>
        </p:nvSpPr>
        <p:spPr>
          <a:xfrm>
            <a:off x="899152" y="1200151"/>
            <a:ext cx="7254839" cy="830997"/>
          </a:xfrm>
          <a:prstGeom prst="rect">
            <a:avLst/>
          </a:prstGeom>
        </p:spPr>
        <p:txBody>
          <a:bodyPr wrap="square">
            <a:spAutoFit/>
          </a:bodyPr>
          <a:lstStyle/>
          <a:p>
            <a:r>
              <a:rPr lang="en-US" sz="1600" dirty="0" smtClean="0">
                <a:solidFill>
                  <a:srgbClr val="FFFFFF"/>
                </a:solidFill>
              </a:rPr>
              <a:t>For a more through guide to payload requirements concerning </a:t>
            </a:r>
            <a:r>
              <a:rPr lang="en-US" sz="1600" dirty="0" err="1" smtClean="0">
                <a:solidFill>
                  <a:srgbClr val="FFFFFF"/>
                </a:solidFill>
              </a:rPr>
              <a:t>NanoLabs</a:t>
            </a:r>
            <a:r>
              <a:rPr lang="en-US" sz="1600" dirty="0" smtClean="0">
                <a:solidFill>
                  <a:srgbClr val="FFFFFF"/>
                </a:solidFill>
              </a:rPr>
              <a:t>, you can refer to the </a:t>
            </a:r>
            <a:r>
              <a:rPr lang="en-US" sz="1600" dirty="0" err="1" smtClean="0">
                <a:solidFill>
                  <a:srgbClr val="FFFFFF"/>
                </a:solidFill>
              </a:rPr>
              <a:t>NanoLabs</a:t>
            </a:r>
            <a:r>
              <a:rPr lang="en-US" sz="1600" dirty="0" smtClean="0">
                <a:solidFill>
                  <a:srgbClr val="FFFFFF"/>
                </a:solidFill>
              </a:rPr>
              <a:t> Interface Control Document on the NanoRacks website: </a:t>
            </a:r>
            <a:r>
              <a:rPr lang="en-US" sz="1600" dirty="0" err="1" smtClean="0">
                <a:solidFill>
                  <a:srgbClr val="FFFFFF"/>
                </a:solidFill>
              </a:rPr>
              <a:t>NanoRacks.com</a:t>
            </a:r>
            <a:endParaRPr lang="en-US" sz="1600" dirty="0">
              <a:solidFill>
                <a:schemeClr val="accent1">
                  <a:lumMod val="60000"/>
                  <a:lumOff val="40000"/>
                </a:schemeClr>
              </a:solidFill>
            </a:endParaRPr>
          </a:p>
        </p:txBody>
      </p:sp>
      <p:pic>
        <p:nvPicPr>
          <p:cNvPr id="6" name="Picture 5"/>
          <p:cNvPicPr>
            <a:picLocks noChangeAspect="1"/>
          </p:cNvPicPr>
          <p:nvPr/>
        </p:nvPicPr>
        <p:blipFill>
          <a:blip r:embed="rId3"/>
          <a:stretch>
            <a:fillRect/>
          </a:stretch>
        </p:blipFill>
        <p:spPr>
          <a:xfrm>
            <a:off x="3274964" y="2164854"/>
            <a:ext cx="2528686" cy="2673800"/>
          </a:xfrm>
          <a:prstGeom prst="rect">
            <a:avLst/>
          </a:prstGeom>
        </p:spPr>
      </p:pic>
      <p:sp>
        <p:nvSpPr>
          <p:cNvPr id="7" name="Rectangle 6"/>
          <p:cNvSpPr/>
          <p:nvPr/>
        </p:nvSpPr>
        <p:spPr>
          <a:xfrm>
            <a:off x="899152" y="548627"/>
            <a:ext cx="4988565" cy="461665"/>
          </a:xfrm>
          <a:prstGeom prst="rect">
            <a:avLst/>
          </a:prstGeom>
          <a:ln>
            <a:noFill/>
          </a:ln>
        </p:spPr>
        <p:txBody>
          <a:bodyPr wrap="none">
            <a:spAutoFit/>
          </a:bodyPr>
          <a:lstStyle/>
          <a:p>
            <a:r>
              <a:rPr lang="en-US" sz="2400" dirty="0" err="1" smtClean="0">
                <a:solidFill>
                  <a:srgbClr val="FFFFFF"/>
                </a:solidFill>
              </a:rPr>
              <a:t>NanoLabs</a:t>
            </a:r>
            <a:r>
              <a:rPr lang="en-US" sz="2400" dirty="0" smtClean="0">
                <a:solidFill>
                  <a:srgbClr val="FFFFFF"/>
                </a:solidFill>
              </a:rPr>
              <a:t> Interface Control Document</a:t>
            </a:r>
            <a:endParaRPr lang="en-US" sz="2400" dirty="0">
              <a:solidFill>
                <a:srgbClr val="FFFFFF"/>
              </a:solidFill>
            </a:endParaRPr>
          </a:p>
        </p:txBody>
      </p:sp>
      <p:pic>
        <p:nvPicPr>
          <p:cNvPr id="8" name="Picture 7" descr="black logo_nobkc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8143" y="216773"/>
            <a:ext cx="702455" cy="702455"/>
          </a:xfrm>
          <a:prstGeom prst="rect">
            <a:avLst/>
          </a:prstGeom>
        </p:spPr>
      </p:pic>
    </p:spTree>
    <p:extLst>
      <p:ext uri="{BB962C8B-B14F-4D97-AF65-F5344CB8AC3E}">
        <p14:creationId xmlns:p14="http://schemas.microsoft.com/office/powerpoint/2010/main" val="6524491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dark ISS.JPG"/>
          <p:cNvPicPr>
            <a:picLocks noChangeAspect="1"/>
          </p:cNvPicPr>
          <p:nvPr/>
        </p:nvPicPr>
        <p:blipFill rotWithShape="1">
          <a:blip r:embed="rId2">
            <a:extLst>
              <a:ext uri="{28A0092B-C50C-407E-A947-70E740481C1C}">
                <a14:useLocalDpi xmlns:a14="http://schemas.microsoft.com/office/drawing/2010/main" val="0"/>
              </a:ext>
            </a:extLst>
          </a:blip>
          <a:srcRect l="5436" r="2942"/>
          <a:stretch/>
        </p:blipFill>
        <p:spPr>
          <a:xfrm>
            <a:off x="1" y="0"/>
            <a:ext cx="9144000" cy="5143500"/>
          </a:xfrm>
          <a:prstGeom prst="rect">
            <a:avLst/>
          </a:prstGeom>
        </p:spPr>
      </p:pic>
      <p:pic>
        <p:nvPicPr>
          <p:cNvPr id="5" name="Picture 2"/>
          <p:cNvPicPr>
            <a:picLocks noChangeAspect="1" noChangeArrowheads="1"/>
          </p:cNvPicPr>
          <p:nvPr/>
        </p:nvPicPr>
        <p:blipFill>
          <a:blip r:embed="rId3" cstate="print"/>
          <a:stretch>
            <a:fillRect/>
          </a:stretch>
        </p:blipFill>
        <p:spPr bwMode="auto">
          <a:xfrm>
            <a:off x="1951123" y="750655"/>
            <a:ext cx="5255002" cy="1313319"/>
          </a:xfrm>
          <a:prstGeom prst="rect">
            <a:avLst/>
          </a:prstGeom>
          <a:noFill/>
          <a:ln w="9525">
            <a:noFill/>
            <a:miter lim="800000"/>
            <a:headEnd/>
            <a:tailEnd/>
          </a:ln>
          <a:effectLst/>
        </p:spPr>
      </p:pic>
      <p:sp>
        <p:nvSpPr>
          <p:cNvPr id="6" name="TextBox 5"/>
          <p:cNvSpPr txBox="1"/>
          <p:nvPr/>
        </p:nvSpPr>
        <p:spPr>
          <a:xfrm>
            <a:off x="2573186" y="2063974"/>
            <a:ext cx="3859779" cy="523220"/>
          </a:xfrm>
          <a:prstGeom prst="rect">
            <a:avLst/>
          </a:prstGeom>
          <a:noFill/>
        </p:spPr>
        <p:txBody>
          <a:bodyPr wrap="square" rtlCol="0">
            <a:spAutoFit/>
          </a:bodyPr>
          <a:lstStyle/>
          <a:p>
            <a:pPr algn="ctr"/>
            <a:r>
              <a:rPr lang="en-US" sz="2800" dirty="0" smtClean="0">
                <a:solidFill>
                  <a:srgbClr val="FFFFFF"/>
                </a:solidFill>
              </a:rPr>
              <a:t>Questions?</a:t>
            </a:r>
            <a:endParaRPr lang="en-US" sz="2800" dirty="0">
              <a:solidFill>
                <a:srgbClr val="FFFFFF"/>
              </a:solidFill>
            </a:endParaRPr>
          </a:p>
        </p:txBody>
      </p:sp>
      <p:sp>
        <p:nvSpPr>
          <p:cNvPr id="7" name="Rectangle 6"/>
          <p:cNvSpPr/>
          <p:nvPr/>
        </p:nvSpPr>
        <p:spPr>
          <a:xfrm>
            <a:off x="2286000" y="3246586"/>
            <a:ext cx="4572000" cy="923330"/>
          </a:xfrm>
          <a:prstGeom prst="rect">
            <a:avLst/>
          </a:prstGeom>
        </p:spPr>
        <p:txBody>
          <a:bodyPr>
            <a:spAutoFit/>
          </a:bodyPr>
          <a:lstStyle/>
          <a:p>
            <a:pPr algn="ctr"/>
            <a:r>
              <a:rPr lang="en-US" dirty="0" smtClean="0">
                <a:solidFill>
                  <a:srgbClr val="FFFFFF"/>
                </a:solidFill>
              </a:rPr>
              <a:t>Mariel Rico </a:t>
            </a:r>
          </a:p>
          <a:p>
            <a:pPr algn="ctr"/>
            <a:r>
              <a:rPr lang="en-US" dirty="0" smtClean="0">
                <a:solidFill>
                  <a:srgbClr val="FFFFFF"/>
                </a:solidFill>
              </a:rPr>
              <a:t>Payload Integration Engineer  </a:t>
            </a:r>
          </a:p>
          <a:p>
            <a:pPr algn="ctr"/>
            <a:r>
              <a:rPr lang="en-US" dirty="0" err="1" smtClean="0">
                <a:solidFill>
                  <a:srgbClr val="FFFFFF"/>
                </a:solidFill>
              </a:rPr>
              <a:t>mrico@nanoracks.com</a:t>
            </a:r>
            <a:endParaRPr lang="en-US" dirty="0">
              <a:solidFill>
                <a:srgbClr val="FFFFFF"/>
              </a:solidFill>
            </a:endParaRPr>
          </a:p>
        </p:txBody>
      </p:sp>
    </p:spTree>
    <p:extLst>
      <p:ext uri="{BB962C8B-B14F-4D97-AF65-F5344CB8AC3E}">
        <p14:creationId xmlns:p14="http://schemas.microsoft.com/office/powerpoint/2010/main" val="119916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nanolabs.jpg"/>
          <p:cNvPicPr>
            <a:picLocks noGrp="1" noChangeAspect="1"/>
          </p:cNvPicPr>
          <p:nvPr>
            <p:ph idx="1"/>
          </p:nvPr>
        </p:nvPicPr>
        <p:blipFill>
          <a:blip r:embed="rId2">
            <a:extLst>
              <a:ext uri="{28A0092B-C50C-407E-A947-70E740481C1C}">
                <a14:useLocalDpi xmlns:a14="http://schemas.microsoft.com/office/drawing/2010/main" val="0"/>
              </a:ext>
            </a:extLst>
          </a:blip>
          <a:srcRect t="19010" b="19010"/>
          <a:stretch>
            <a:fillRect/>
          </a:stretch>
        </p:blipFill>
        <p:spPr/>
      </p:pic>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1408" r="5084"/>
          <a:stretch/>
        </p:blipFill>
        <p:spPr>
          <a:xfrm>
            <a:off x="0" y="-1"/>
            <a:ext cx="9167522" cy="5166123"/>
          </a:xfrm>
          <a:prstGeom prst="rect">
            <a:avLst/>
          </a:prstGeom>
        </p:spPr>
      </p:pic>
      <p:sp>
        <p:nvSpPr>
          <p:cNvPr id="6" name="Rectangle 5"/>
          <p:cNvSpPr/>
          <p:nvPr/>
        </p:nvSpPr>
        <p:spPr>
          <a:xfrm>
            <a:off x="733577" y="1446000"/>
            <a:ext cx="5358503" cy="3416320"/>
          </a:xfrm>
          <a:prstGeom prst="rect">
            <a:avLst/>
          </a:prstGeom>
        </p:spPr>
        <p:txBody>
          <a:bodyPr wrap="square">
            <a:spAutoFit/>
          </a:bodyPr>
          <a:lstStyle/>
          <a:p>
            <a:pPr marL="285750" indent="-285750">
              <a:buFont typeface="Arial"/>
              <a:buChar char="•"/>
            </a:pPr>
            <a:r>
              <a:rPr lang="en-US" sz="2000" dirty="0" smtClean="0">
                <a:solidFill>
                  <a:schemeClr val="bg1"/>
                </a:solidFill>
              </a:rPr>
              <a:t>Payload integration company</a:t>
            </a:r>
          </a:p>
          <a:p>
            <a:pPr marL="742950" lvl="1" indent="-285750">
              <a:buFont typeface="Arial"/>
              <a:buChar char="•"/>
            </a:pPr>
            <a:r>
              <a:rPr lang="en-US" sz="2000" dirty="0" smtClean="0">
                <a:solidFill>
                  <a:schemeClr val="bg1"/>
                </a:solidFill>
              </a:rPr>
              <a:t>Safety and Integration Requirements </a:t>
            </a:r>
          </a:p>
          <a:p>
            <a:pPr marL="742950" lvl="1" indent="-285750">
              <a:buFont typeface="Arial"/>
              <a:buChar char="•"/>
            </a:pPr>
            <a:r>
              <a:rPr lang="en-US" sz="2000" dirty="0" smtClean="0">
                <a:solidFill>
                  <a:schemeClr val="bg1"/>
                </a:solidFill>
              </a:rPr>
              <a:t>Manifesting </a:t>
            </a:r>
          </a:p>
          <a:p>
            <a:pPr marL="742950" lvl="1" indent="-285750">
              <a:buFont typeface="Arial"/>
              <a:buChar char="•"/>
            </a:pPr>
            <a:r>
              <a:rPr lang="en-US" sz="2000" dirty="0" smtClean="0">
                <a:solidFill>
                  <a:schemeClr val="bg1"/>
                </a:solidFill>
              </a:rPr>
              <a:t>Operations Planning Products and Procedures </a:t>
            </a:r>
          </a:p>
          <a:p>
            <a:pPr marL="742950" lvl="1" indent="-285750">
              <a:buFont typeface="Arial"/>
              <a:buChar char="•"/>
            </a:pPr>
            <a:r>
              <a:rPr lang="en-US" sz="2000" dirty="0" smtClean="0">
                <a:solidFill>
                  <a:schemeClr val="bg1"/>
                </a:solidFill>
              </a:rPr>
              <a:t>Functional Testing</a:t>
            </a:r>
          </a:p>
          <a:p>
            <a:pPr marL="742950" lvl="1" indent="-285750">
              <a:buFont typeface="Arial"/>
              <a:buChar char="•"/>
            </a:pPr>
            <a:r>
              <a:rPr lang="en-US" sz="2000" dirty="0" smtClean="0">
                <a:solidFill>
                  <a:schemeClr val="bg1"/>
                </a:solidFill>
              </a:rPr>
              <a:t>Payload delivery to NASA for launch </a:t>
            </a:r>
          </a:p>
          <a:p>
            <a:pPr marL="742950" lvl="1" indent="-285750">
              <a:buFont typeface="Arial"/>
              <a:buChar char="•"/>
            </a:pPr>
            <a:r>
              <a:rPr lang="en-US" sz="2000" dirty="0" smtClean="0">
                <a:solidFill>
                  <a:schemeClr val="bg1"/>
                </a:solidFill>
              </a:rPr>
              <a:t>On-Orbit Operations</a:t>
            </a:r>
          </a:p>
          <a:p>
            <a:pPr marL="742950" lvl="1" indent="-285750">
              <a:buFont typeface="Arial"/>
              <a:buChar char="•"/>
            </a:pPr>
            <a:r>
              <a:rPr lang="en-US" sz="2000" dirty="0" smtClean="0">
                <a:solidFill>
                  <a:schemeClr val="bg1"/>
                </a:solidFill>
              </a:rPr>
              <a:t>Return of the payload to Earth </a:t>
            </a:r>
          </a:p>
          <a:p>
            <a:pPr lvl="1"/>
            <a:endParaRPr lang="en-US" dirty="0" smtClean="0">
              <a:solidFill>
                <a:schemeClr val="bg1"/>
              </a:solidFill>
            </a:endParaRPr>
          </a:p>
          <a:p>
            <a:pPr lvl="1"/>
            <a:endParaRPr lang="en-US" dirty="0">
              <a:solidFill>
                <a:schemeClr val="bg1"/>
              </a:solidFill>
            </a:endParaRPr>
          </a:p>
        </p:txBody>
      </p:sp>
      <p:sp>
        <p:nvSpPr>
          <p:cNvPr id="7" name="Title 1"/>
          <p:cNvSpPr txBox="1">
            <a:spLocks/>
          </p:cNvSpPr>
          <p:nvPr/>
        </p:nvSpPr>
        <p:spPr>
          <a:xfrm>
            <a:off x="369092" y="223699"/>
            <a:ext cx="8596668"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000" dirty="0" smtClean="0">
                <a:solidFill>
                  <a:srgbClr val="FFFFFF"/>
                </a:solidFill>
              </a:rPr>
              <a:t>NanoRacks’ Role</a:t>
            </a:r>
            <a:endParaRPr lang="en-US" sz="5000" dirty="0">
              <a:solidFill>
                <a:srgbClr val="FFFFFF"/>
              </a:solidFill>
            </a:endParaRPr>
          </a:p>
        </p:txBody>
      </p:sp>
      <p:pic>
        <p:nvPicPr>
          <p:cNvPr id="10" name="Picture 9" descr="nanolab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5772" y="1981545"/>
            <a:ext cx="1984931" cy="13208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5772" y="400997"/>
            <a:ext cx="1984931" cy="1324464"/>
          </a:xfrm>
          <a:prstGeom prst="rect">
            <a:avLst/>
          </a:prstGeom>
        </p:spPr>
      </p:pic>
      <p:pic>
        <p:nvPicPr>
          <p:cNvPr id="12" name="Picture 11" descr="mary_backyardbrain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5773" y="3390980"/>
            <a:ext cx="1984930" cy="1488697"/>
          </a:xfrm>
          <a:prstGeom prst="rect">
            <a:avLst/>
          </a:prstGeom>
        </p:spPr>
      </p:pic>
      <p:pic>
        <p:nvPicPr>
          <p:cNvPr id="13" name="Picture 12" descr="black logo_nobkc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8143" y="216773"/>
            <a:ext cx="702455" cy="702455"/>
          </a:xfrm>
          <a:prstGeom prst="rect">
            <a:avLst/>
          </a:prstGeom>
        </p:spPr>
      </p:pic>
    </p:spTree>
    <p:extLst>
      <p:ext uri="{BB962C8B-B14F-4D97-AF65-F5344CB8AC3E}">
        <p14:creationId xmlns:p14="http://schemas.microsoft.com/office/powerpoint/2010/main" val="37966519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11408" r="5084"/>
          <a:stretch/>
        </p:blipFill>
        <p:spPr>
          <a:xfrm>
            <a:off x="0" y="-1"/>
            <a:ext cx="9167522" cy="5166123"/>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724631" y="1692244"/>
            <a:ext cx="3093301" cy="2361104"/>
          </a:xfrm>
          <a:prstGeom prst="rect">
            <a:avLst/>
          </a:prstGeom>
          <a:noFill/>
          <a:ln>
            <a:noFill/>
          </a:ln>
        </p:spPr>
      </p:pic>
      <p:pic>
        <p:nvPicPr>
          <p:cNvPr id="6" name="Picture 5"/>
          <p:cNvPicPr>
            <a:picLocks noChangeAspect="1"/>
          </p:cNvPicPr>
          <p:nvPr/>
        </p:nvPicPr>
        <p:blipFill rotWithShape="1">
          <a:blip r:embed="rId4">
            <a:clrChange>
              <a:clrFrom>
                <a:srgbClr val="FFFFFF"/>
              </a:clrFrom>
              <a:clrTo>
                <a:srgbClr val="FFFFFF">
                  <a:alpha val="0"/>
                </a:srgbClr>
              </a:clrTo>
            </a:clrChange>
          </a:blip>
          <a:srcRect l="49584" t="30741" r="27083" b="27037"/>
          <a:stretch/>
        </p:blipFill>
        <p:spPr>
          <a:xfrm>
            <a:off x="1553937" y="2872796"/>
            <a:ext cx="1958552" cy="1993527"/>
          </a:xfrm>
          <a:prstGeom prst="rect">
            <a:avLst/>
          </a:prstGeom>
        </p:spPr>
      </p:pic>
      <p:pic>
        <p:nvPicPr>
          <p:cNvPr id="7" name="Picture 10" descr="http://www.spacefacts.de/graph/drawing/drawings2/kibo.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591" l="0" r="100000">
                        <a14:foregroundMark x1="46673" y1="13409" x2="47037" y2="35682"/>
                        <a14:foregroundMark x1="51231" y1="8333" x2="51595" y2="33106"/>
                      </a14:backgroundRemoval>
                    </a14:imgEffect>
                  </a14:imgLayer>
                </a14:imgProps>
              </a:ext>
              <a:ext uri="{28A0092B-C50C-407E-A947-70E740481C1C}">
                <a14:useLocalDpi xmlns:a14="http://schemas.microsoft.com/office/drawing/2010/main" val="0"/>
              </a:ext>
            </a:extLst>
          </a:blip>
          <a:srcRect/>
          <a:stretch>
            <a:fillRect/>
          </a:stretch>
        </p:blipFill>
        <p:spPr bwMode="auto">
          <a:xfrm>
            <a:off x="1069376" y="645398"/>
            <a:ext cx="2929619" cy="176257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black logo_nobkc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8143" y="216773"/>
            <a:ext cx="702455" cy="702455"/>
          </a:xfrm>
          <a:prstGeom prst="rect">
            <a:avLst/>
          </a:prstGeom>
        </p:spPr>
      </p:pic>
    </p:spTree>
    <p:extLst>
      <p:ext uri="{BB962C8B-B14F-4D97-AF65-F5344CB8AC3E}">
        <p14:creationId xmlns:p14="http://schemas.microsoft.com/office/powerpoint/2010/main" val="39912500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ISS.JPG"/>
          <p:cNvPicPr>
            <a:picLocks noChangeAspect="1"/>
          </p:cNvPicPr>
          <p:nvPr/>
        </p:nvPicPr>
        <p:blipFill rotWithShape="1">
          <a:blip r:embed="rId2">
            <a:extLst>
              <a:ext uri="{28A0092B-C50C-407E-A947-70E740481C1C}">
                <a14:useLocalDpi xmlns:a14="http://schemas.microsoft.com/office/drawing/2010/main" val="0"/>
              </a:ext>
            </a:extLst>
          </a:blip>
          <a:srcRect l="5436" r="2942"/>
          <a:stretch/>
        </p:blipFill>
        <p:spPr>
          <a:xfrm>
            <a:off x="1" y="0"/>
            <a:ext cx="9144000" cy="5143500"/>
          </a:xfrm>
          <a:prstGeom prst="rect">
            <a:avLst/>
          </a:prstGeom>
        </p:spPr>
      </p:pic>
      <p:sp>
        <p:nvSpPr>
          <p:cNvPr id="4" name="Rectangle 3"/>
          <p:cNvSpPr/>
          <p:nvPr/>
        </p:nvSpPr>
        <p:spPr>
          <a:xfrm>
            <a:off x="609162" y="1343406"/>
            <a:ext cx="8138597" cy="3524042"/>
          </a:xfrm>
          <a:prstGeom prst="rect">
            <a:avLst/>
          </a:prstGeom>
        </p:spPr>
        <p:txBody>
          <a:bodyPr wrap="square">
            <a:spAutoFit/>
          </a:bodyPr>
          <a:lstStyle/>
          <a:p>
            <a:pPr marL="285750" indent="-285750">
              <a:buFont typeface="Arial" panose="020B0604020202020204" pitchFamily="34" charset="0"/>
              <a:buChar char="•"/>
            </a:pPr>
            <a:r>
              <a:rPr lang="en-US" sz="1100" dirty="0">
                <a:solidFill>
                  <a:srgbClr val="FFFFFF"/>
                </a:solidFill>
              </a:rPr>
              <a:t>Safety and Manifesting Inputs</a:t>
            </a:r>
          </a:p>
          <a:p>
            <a:pPr marL="630238" lvl="1">
              <a:buFont typeface="Arial"/>
              <a:buChar char="•"/>
              <a:tabLst>
                <a:tab pos="568325" algn="l"/>
              </a:tabLst>
            </a:pPr>
            <a:r>
              <a:rPr lang="en-US" sz="1100" dirty="0">
                <a:solidFill>
                  <a:srgbClr val="FFFFFF"/>
                </a:solidFill>
              </a:rPr>
              <a:t>All information as documented in the safety data template needs to be provided</a:t>
            </a:r>
          </a:p>
          <a:p>
            <a:pPr marL="630238" lvl="1">
              <a:buFont typeface="Arial"/>
              <a:buChar char="•"/>
              <a:tabLst>
                <a:tab pos="568325" algn="l"/>
              </a:tabLst>
            </a:pPr>
            <a:r>
              <a:rPr lang="en-US" sz="1100" dirty="0">
                <a:solidFill>
                  <a:srgbClr val="FFFFFF"/>
                </a:solidFill>
              </a:rPr>
              <a:t>All design aspects need to be covered. This includes, but is not limited to: bill of materials (and how much of it), parts list, and how exactly these all fit together (the types of fasteners or glue, etc.) </a:t>
            </a:r>
          </a:p>
          <a:p>
            <a:pPr marL="630238" lvl="1">
              <a:buFont typeface="Arial"/>
              <a:buChar char="•"/>
              <a:tabLst>
                <a:tab pos="568325" algn="l"/>
              </a:tabLst>
            </a:pPr>
            <a:r>
              <a:rPr lang="en-US" sz="1100" dirty="0">
                <a:solidFill>
                  <a:srgbClr val="FFFFFF"/>
                </a:solidFill>
              </a:rPr>
              <a:t>Provide electrical diagrams and labeled CAD drawings and anything else to help us understand your payload </a:t>
            </a:r>
          </a:p>
          <a:p>
            <a:pPr marL="630238" lvl="1">
              <a:buFont typeface="Arial"/>
              <a:buChar char="•"/>
              <a:tabLst>
                <a:tab pos="568325" algn="l"/>
              </a:tabLst>
            </a:pPr>
            <a:r>
              <a:rPr lang="en-US" sz="1100" dirty="0">
                <a:solidFill>
                  <a:srgbClr val="FFFFFF"/>
                </a:solidFill>
              </a:rPr>
              <a:t>Safety schedule based on an April launch:</a:t>
            </a:r>
          </a:p>
          <a:p>
            <a:pPr marL="1085850" lvl="2" indent="-171450">
              <a:buFont typeface="Arial" panose="020B0604020202020204" pitchFamily="34" charset="0"/>
              <a:buChar char="•"/>
              <a:tabLst>
                <a:tab pos="568325" algn="l"/>
              </a:tabLst>
            </a:pPr>
            <a:r>
              <a:rPr lang="en-US" sz="1100" dirty="0">
                <a:solidFill>
                  <a:srgbClr val="FFFFFF"/>
                </a:solidFill>
              </a:rPr>
              <a:t>Initial documentation submittal to </a:t>
            </a:r>
            <a:r>
              <a:rPr lang="en-US" sz="1100" dirty="0" err="1">
                <a:solidFill>
                  <a:srgbClr val="FFFFFF"/>
                </a:solidFill>
              </a:rPr>
              <a:t>NanoRacks</a:t>
            </a:r>
            <a:endParaRPr lang="en-US" sz="1100" dirty="0">
              <a:solidFill>
                <a:srgbClr val="FFFFFF"/>
              </a:solidFill>
            </a:endParaRPr>
          </a:p>
          <a:p>
            <a:pPr marL="1085850" lvl="2" indent="-171450">
              <a:buFont typeface="Arial" panose="020B0604020202020204" pitchFamily="34" charset="0"/>
              <a:buChar char="•"/>
              <a:tabLst>
                <a:tab pos="568325" algn="l"/>
              </a:tabLst>
            </a:pPr>
            <a:r>
              <a:rPr lang="en-US" sz="1100" dirty="0" err="1">
                <a:solidFill>
                  <a:srgbClr val="FFFFFF"/>
                </a:solidFill>
              </a:rPr>
              <a:t>NanoRacks</a:t>
            </a:r>
            <a:r>
              <a:rPr lang="en-US" sz="1100" dirty="0">
                <a:solidFill>
                  <a:srgbClr val="FFFFFF"/>
                </a:solidFill>
              </a:rPr>
              <a:t> submittal to NASA</a:t>
            </a:r>
          </a:p>
          <a:p>
            <a:pPr marL="1085850" lvl="2" indent="-171450">
              <a:buFont typeface="Arial" panose="020B0604020202020204" pitchFamily="34" charset="0"/>
              <a:buChar char="•"/>
              <a:tabLst>
                <a:tab pos="568325" algn="l"/>
              </a:tabLst>
            </a:pPr>
            <a:r>
              <a:rPr lang="en-US" sz="1100" dirty="0">
                <a:solidFill>
                  <a:srgbClr val="FFFFFF"/>
                </a:solidFill>
              </a:rPr>
              <a:t>Phase I/II Safety Review with NASA</a:t>
            </a:r>
          </a:p>
          <a:p>
            <a:pPr marL="1085850" lvl="2" indent="-171450">
              <a:buFont typeface="Arial" panose="020B0604020202020204" pitchFamily="34" charset="0"/>
              <a:buChar char="•"/>
              <a:tabLst>
                <a:tab pos="568325" algn="l"/>
              </a:tabLst>
            </a:pPr>
            <a:r>
              <a:rPr lang="en-US" sz="1100" dirty="0">
                <a:solidFill>
                  <a:srgbClr val="FFFFFF"/>
                </a:solidFill>
              </a:rPr>
              <a:t>Second documentation submittal to </a:t>
            </a:r>
            <a:r>
              <a:rPr lang="en-US" sz="1100" dirty="0" err="1">
                <a:solidFill>
                  <a:srgbClr val="FFFFFF"/>
                </a:solidFill>
              </a:rPr>
              <a:t>NanoRacks</a:t>
            </a:r>
            <a:endParaRPr lang="en-US" sz="1100" dirty="0">
              <a:solidFill>
                <a:srgbClr val="FFFFFF"/>
              </a:solidFill>
            </a:endParaRPr>
          </a:p>
          <a:p>
            <a:pPr marL="1085850" lvl="2" indent="-171450">
              <a:buFont typeface="Arial" panose="020B0604020202020204" pitchFamily="34" charset="0"/>
              <a:buChar char="•"/>
              <a:tabLst>
                <a:tab pos="568325" algn="l"/>
              </a:tabLst>
            </a:pPr>
            <a:r>
              <a:rPr lang="en-US" sz="1100" dirty="0" err="1">
                <a:solidFill>
                  <a:srgbClr val="FFFFFF"/>
                </a:solidFill>
              </a:rPr>
              <a:t>NanoRacks</a:t>
            </a:r>
            <a:r>
              <a:rPr lang="en-US" sz="1100" dirty="0">
                <a:solidFill>
                  <a:srgbClr val="FFFFFF"/>
                </a:solidFill>
              </a:rPr>
              <a:t> Submittal to NASA</a:t>
            </a:r>
          </a:p>
          <a:p>
            <a:pPr marL="1085850" lvl="2" indent="-171450">
              <a:buFont typeface="Arial" panose="020B0604020202020204" pitchFamily="34" charset="0"/>
              <a:buChar char="•"/>
              <a:tabLst>
                <a:tab pos="568325" algn="l"/>
              </a:tabLst>
            </a:pPr>
            <a:r>
              <a:rPr lang="en-US" sz="1100" dirty="0">
                <a:solidFill>
                  <a:srgbClr val="FFFFFF"/>
                </a:solidFill>
              </a:rPr>
              <a:t>Phase III Safety Review with NASA</a:t>
            </a:r>
          </a:p>
          <a:p>
            <a:pPr marL="173038">
              <a:buFont typeface="Arial"/>
              <a:buChar char="•"/>
              <a:tabLst>
                <a:tab pos="568325" algn="l"/>
              </a:tabLst>
            </a:pPr>
            <a:r>
              <a:rPr lang="en-US" sz="1100" dirty="0">
                <a:solidFill>
                  <a:srgbClr val="FFFFFF"/>
                </a:solidFill>
              </a:rPr>
              <a:t>Operation inputs </a:t>
            </a:r>
          </a:p>
          <a:p>
            <a:pPr marL="628650" lvl="1" indent="-171450">
              <a:buFont typeface="Arial" panose="020B0604020202020204" pitchFamily="34" charset="0"/>
              <a:buChar char="•"/>
              <a:tabLst>
                <a:tab pos="568325" algn="l"/>
              </a:tabLst>
            </a:pPr>
            <a:r>
              <a:rPr lang="en-US" sz="1100" dirty="0">
                <a:solidFill>
                  <a:srgbClr val="FFFFFF"/>
                </a:solidFill>
              </a:rPr>
              <a:t>Installation </a:t>
            </a:r>
            <a:r>
              <a:rPr lang="en-US" sz="1100" dirty="0" smtClean="0">
                <a:solidFill>
                  <a:srgbClr val="FFFFFF"/>
                </a:solidFill>
              </a:rPr>
              <a:t>and cold stow requirements </a:t>
            </a:r>
            <a:endParaRPr lang="en-US" sz="1100" dirty="0">
              <a:solidFill>
                <a:srgbClr val="FFFFFF"/>
              </a:solidFill>
            </a:endParaRPr>
          </a:p>
          <a:p>
            <a:pPr marL="628650" lvl="1" indent="-171450">
              <a:buFont typeface="Arial" panose="020B0604020202020204" pitchFamily="34" charset="0"/>
              <a:buChar char="•"/>
              <a:tabLst>
                <a:tab pos="568325" algn="l"/>
              </a:tabLst>
            </a:pPr>
            <a:r>
              <a:rPr lang="en-US" sz="1100" dirty="0">
                <a:solidFill>
                  <a:srgbClr val="FFFFFF"/>
                </a:solidFill>
              </a:rPr>
              <a:t>Timelines for planning  </a:t>
            </a:r>
            <a:r>
              <a:rPr lang="en-US" sz="1100" dirty="0" smtClean="0">
                <a:solidFill>
                  <a:srgbClr val="FFFFFF"/>
                </a:solidFill>
              </a:rPr>
              <a:t>(use an exact date and ranges) </a:t>
            </a:r>
            <a:endParaRPr lang="en-US" sz="1100" dirty="0">
              <a:solidFill>
                <a:srgbClr val="FFFFFF"/>
              </a:solidFill>
            </a:endParaRPr>
          </a:p>
          <a:p>
            <a:pPr marL="628650" lvl="1" indent="-171450">
              <a:buFont typeface="Arial" panose="020B0604020202020204" pitchFamily="34" charset="0"/>
              <a:buChar char="•"/>
              <a:tabLst>
                <a:tab pos="568325" algn="l"/>
              </a:tabLst>
            </a:pPr>
            <a:r>
              <a:rPr lang="en-US" sz="1100" dirty="0">
                <a:solidFill>
                  <a:srgbClr val="FFFFFF"/>
                </a:solidFill>
              </a:rPr>
              <a:t>Payload handling requirements </a:t>
            </a:r>
          </a:p>
          <a:p>
            <a:pPr marL="344488" indent="-171450">
              <a:buFont typeface="Arial" panose="020B0604020202020204" pitchFamily="34" charset="0"/>
              <a:buChar char="•"/>
              <a:tabLst>
                <a:tab pos="568325" algn="l"/>
              </a:tabLst>
            </a:pPr>
            <a:r>
              <a:rPr lang="en-US" sz="1100" dirty="0">
                <a:solidFill>
                  <a:srgbClr val="FFFFFF"/>
                </a:solidFill>
              </a:rPr>
              <a:t>The earlier you provide safety and operational inputs, the better we can guide you through the NASA safety process.</a:t>
            </a:r>
          </a:p>
          <a:p>
            <a:pPr marL="630238" lvl="1">
              <a:buFont typeface="Arial"/>
              <a:buChar char="•"/>
              <a:tabLst>
                <a:tab pos="568325" algn="l"/>
              </a:tabLst>
            </a:pPr>
            <a:r>
              <a:rPr lang="en-US" sz="1100" dirty="0">
                <a:solidFill>
                  <a:srgbClr val="FFFFFF"/>
                </a:solidFill>
              </a:rPr>
              <a:t>Late inputs and any changes to hardware after Phase III information is submitted will impact the schedule – possible missed flight</a:t>
            </a:r>
          </a:p>
          <a:p>
            <a:pPr marL="285750" indent="-285750">
              <a:buFont typeface="Arial"/>
              <a:buChar char="•"/>
            </a:pPr>
            <a:endParaRPr lang="en-US" sz="1400" dirty="0">
              <a:solidFill>
                <a:srgbClr val="FFFFFF"/>
              </a:solidFill>
            </a:endParaRPr>
          </a:p>
        </p:txBody>
      </p:sp>
      <p:sp>
        <p:nvSpPr>
          <p:cNvPr id="6" name="Title 1"/>
          <p:cNvSpPr>
            <a:spLocks noGrp="1"/>
          </p:cNvSpPr>
          <p:nvPr>
            <p:ph type="title"/>
          </p:nvPr>
        </p:nvSpPr>
        <p:spPr>
          <a:xfrm>
            <a:off x="282784" y="227344"/>
            <a:ext cx="8596668" cy="1320800"/>
          </a:xfrm>
        </p:spPr>
        <p:txBody>
          <a:bodyPr>
            <a:normAutofit/>
          </a:bodyPr>
          <a:lstStyle/>
          <a:p>
            <a:pPr algn="l"/>
            <a:r>
              <a:rPr lang="en-US" sz="2400" dirty="0" smtClean="0">
                <a:solidFill>
                  <a:srgbClr val="FFFFFF"/>
                </a:solidFill>
              </a:rPr>
              <a:t>Safety Inputs </a:t>
            </a:r>
            <a:r>
              <a:rPr lang="en-US" sz="2400" dirty="0">
                <a:solidFill>
                  <a:srgbClr val="FFFFFF"/>
                </a:solidFill>
              </a:rPr>
              <a:t>(</a:t>
            </a:r>
            <a:r>
              <a:rPr lang="en-US" sz="2400" dirty="0" smtClean="0">
                <a:solidFill>
                  <a:srgbClr val="FFFFFF"/>
                </a:solidFill>
              </a:rPr>
              <a:t>L-5.5 Months)  </a:t>
            </a:r>
            <a:br>
              <a:rPr lang="en-US" sz="2400" dirty="0" smtClean="0">
                <a:solidFill>
                  <a:srgbClr val="FFFFFF"/>
                </a:solidFill>
              </a:rPr>
            </a:br>
            <a:r>
              <a:rPr lang="en-US" sz="2400" dirty="0" smtClean="0">
                <a:solidFill>
                  <a:srgbClr val="FFFFFF"/>
                </a:solidFill>
              </a:rPr>
              <a:t>Operational Inputs  (L-5.5 to 3.5 Months) </a:t>
            </a:r>
            <a:endParaRPr lang="en-US" sz="2400" dirty="0">
              <a:solidFill>
                <a:srgbClr val="FFFFFF"/>
              </a:solidFill>
            </a:endParaRPr>
          </a:p>
        </p:txBody>
      </p:sp>
      <p:pic>
        <p:nvPicPr>
          <p:cNvPr id="7" name="Picture 6" descr="black logo_nobkc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8143" y="216773"/>
            <a:ext cx="702455" cy="702455"/>
          </a:xfrm>
          <a:prstGeom prst="rect">
            <a:avLst/>
          </a:prstGeom>
        </p:spPr>
      </p:pic>
    </p:spTree>
    <p:extLst>
      <p:ext uri="{BB962C8B-B14F-4D97-AF65-F5344CB8AC3E}">
        <p14:creationId xmlns:p14="http://schemas.microsoft.com/office/powerpoint/2010/main" val="24936586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ISS.JPG"/>
          <p:cNvPicPr>
            <a:picLocks noChangeAspect="1"/>
          </p:cNvPicPr>
          <p:nvPr/>
        </p:nvPicPr>
        <p:blipFill rotWithShape="1">
          <a:blip r:embed="rId3">
            <a:extLst>
              <a:ext uri="{28A0092B-C50C-407E-A947-70E740481C1C}">
                <a14:useLocalDpi xmlns:a14="http://schemas.microsoft.com/office/drawing/2010/main" val="0"/>
              </a:ext>
            </a:extLst>
          </a:blip>
          <a:srcRect l="5436" r="2942"/>
          <a:stretch/>
        </p:blipFill>
        <p:spPr>
          <a:xfrm>
            <a:off x="0" y="19580"/>
            <a:ext cx="9144000" cy="5143500"/>
          </a:xfrm>
          <a:prstGeom prst="rect">
            <a:avLst/>
          </a:prstGeom>
          <a:effectLst>
            <a:outerShdw blurRad="50800" dist="50800" dir="5400000" algn="ctr" rotWithShape="0">
              <a:srgbClr val="000000">
                <a:alpha val="0"/>
              </a:srgbClr>
            </a:outerShdw>
          </a:effectLst>
        </p:spPr>
      </p:pic>
      <p:sp>
        <p:nvSpPr>
          <p:cNvPr id="6" name="Title 1"/>
          <p:cNvSpPr>
            <a:spLocks noGrp="1"/>
          </p:cNvSpPr>
          <p:nvPr>
            <p:ph type="title"/>
          </p:nvPr>
        </p:nvSpPr>
        <p:spPr/>
        <p:txBody>
          <a:bodyPr>
            <a:normAutofit/>
          </a:bodyPr>
          <a:lstStyle/>
          <a:p>
            <a:pPr algn="l"/>
            <a:r>
              <a:rPr lang="en-US" sz="2400" dirty="0" smtClean="0">
                <a:solidFill>
                  <a:srgbClr val="FFFFFF"/>
                </a:solidFill>
              </a:rPr>
              <a:t>Safety Inputs (L-5.5 Months)  </a:t>
            </a:r>
            <a:br>
              <a:rPr lang="en-US" sz="2400" dirty="0" smtClean="0">
                <a:solidFill>
                  <a:srgbClr val="FFFFFF"/>
                </a:solidFill>
              </a:rPr>
            </a:br>
            <a:r>
              <a:rPr lang="en-US" sz="2400" dirty="0" smtClean="0">
                <a:solidFill>
                  <a:srgbClr val="FFFFFF"/>
                </a:solidFill>
              </a:rPr>
              <a:t>Operational Inputs  (L-5.5 to 3.5 Months) </a:t>
            </a:r>
            <a:endParaRPr lang="en-US" sz="2400" dirty="0">
              <a:solidFill>
                <a:srgbClr val="FFFFFF"/>
              </a:solidFill>
            </a:endParaRPr>
          </a:p>
        </p:txBody>
      </p:sp>
      <p:sp>
        <p:nvSpPr>
          <p:cNvPr id="10" name="Content Placeholder 9"/>
          <p:cNvSpPr>
            <a:spLocks noGrp="1"/>
          </p:cNvSpPr>
          <p:nvPr>
            <p:ph idx="1"/>
          </p:nvPr>
        </p:nvSpPr>
        <p:spPr>
          <a:xfrm>
            <a:off x="457199" y="1200150"/>
            <a:ext cx="8490373" cy="3595369"/>
          </a:xfrm>
        </p:spPr>
        <p:txBody>
          <a:bodyPr numCol="2">
            <a:noAutofit/>
          </a:bodyPr>
          <a:lstStyle/>
          <a:p>
            <a:pPr marL="285750" lvl="1">
              <a:spcBef>
                <a:spcPts val="100"/>
              </a:spcBef>
              <a:buFont typeface="Arial"/>
              <a:buChar char="•"/>
              <a:tabLst>
                <a:tab pos="568325" algn="l"/>
              </a:tabLst>
            </a:pPr>
            <a:r>
              <a:rPr lang="en-US" sz="1400" dirty="0">
                <a:solidFill>
                  <a:srgbClr val="FFFFFF"/>
                </a:solidFill>
              </a:rPr>
              <a:t>Main </a:t>
            </a:r>
            <a:r>
              <a:rPr lang="en-US" sz="1400" dirty="0" smtClean="0">
                <a:solidFill>
                  <a:srgbClr val="FFFFFF"/>
                </a:solidFill>
              </a:rPr>
              <a:t>areas </a:t>
            </a:r>
            <a:r>
              <a:rPr lang="en-US" sz="1400" dirty="0">
                <a:solidFill>
                  <a:srgbClr val="FFFFFF"/>
                </a:solidFill>
              </a:rPr>
              <a:t>of </a:t>
            </a:r>
            <a:r>
              <a:rPr lang="en-US" sz="1400" dirty="0" smtClean="0">
                <a:solidFill>
                  <a:srgbClr val="FFFFFF"/>
                </a:solidFill>
              </a:rPr>
              <a:t>concern for Safety</a:t>
            </a:r>
            <a:endParaRPr lang="en-US" sz="1400" dirty="0">
              <a:solidFill>
                <a:srgbClr val="FFFFFF"/>
              </a:solidFill>
            </a:endParaRPr>
          </a:p>
          <a:p>
            <a:pPr marL="515938" lvl="2" indent="-171450">
              <a:spcBef>
                <a:spcPts val="100"/>
              </a:spcBef>
            </a:pPr>
            <a:endParaRPr lang="en-US" sz="1100" dirty="0" smtClean="0">
              <a:solidFill>
                <a:srgbClr val="FFFFFF"/>
              </a:solidFill>
            </a:endParaRPr>
          </a:p>
          <a:p>
            <a:pPr marL="515938" lvl="2" indent="-171450">
              <a:spcBef>
                <a:spcPts val="100"/>
              </a:spcBef>
            </a:pPr>
            <a:r>
              <a:rPr lang="en-US" sz="1100" dirty="0" smtClean="0">
                <a:solidFill>
                  <a:srgbClr val="FFFFFF"/>
                </a:solidFill>
              </a:rPr>
              <a:t>Batteries/capacitors</a:t>
            </a:r>
            <a:endParaRPr lang="en-US" sz="1100" dirty="0">
              <a:solidFill>
                <a:srgbClr val="FFFFFF"/>
              </a:solidFill>
            </a:endParaRPr>
          </a:p>
          <a:p>
            <a:pPr marL="515938" lvl="2" indent="-171450">
              <a:spcBef>
                <a:spcPts val="100"/>
              </a:spcBef>
            </a:pPr>
            <a:r>
              <a:rPr lang="en-US" sz="1100" dirty="0">
                <a:solidFill>
                  <a:srgbClr val="FFFFFF"/>
                </a:solidFill>
              </a:rPr>
              <a:t>Materials/toxicity/biologicals</a:t>
            </a:r>
          </a:p>
          <a:p>
            <a:pPr marL="968375" lvl="3" indent="-285750">
              <a:spcBef>
                <a:spcPts val="100"/>
              </a:spcBef>
              <a:buFont typeface="Arial"/>
              <a:buChar char="•"/>
            </a:pPr>
            <a:r>
              <a:rPr lang="en-US" sz="1100" dirty="0">
                <a:solidFill>
                  <a:srgbClr val="FFFFFF"/>
                </a:solidFill>
              </a:rPr>
              <a:t>Chemicals/liquids/gasses/powders/greases</a:t>
            </a:r>
          </a:p>
          <a:p>
            <a:pPr marL="968375" lvl="3" indent="-285750">
              <a:spcBef>
                <a:spcPts val="100"/>
              </a:spcBef>
              <a:buFont typeface="Arial"/>
              <a:buChar char="•"/>
            </a:pPr>
            <a:r>
              <a:rPr lang="en-US" sz="1100" dirty="0">
                <a:solidFill>
                  <a:srgbClr val="FFFFFF"/>
                </a:solidFill>
              </a:rPr>
              <a:t>Biologicals – must be purchased from a qualified supplier</a:t>
            </a:r>
          </a:p>
          <a:p>
            <a:pPr marL="1260475" lvl="4" indent="-234950">
              <a:spcBef>
                <a:spcPts val="100"/>
              </a:spcBef>
              <a:buFont typeface="Arial"/>
              <a:buChar char="•"/>
            </a:pPr>
            <a:r>
              <a:rPr lang="en-US" sz="1100" dirty="0">
                <a:solidFill>
                  <a:srgbClr val="FFFFFF"/>
                </a:solidFill>
              </a:rPr>
              <a:t>No contamination, pesticides, it is what it is – Vendor CoC</a:t>
            </a:r>
          </a:p>
          <a:p>
            <a:pPr marL="968375" lvl="3" indent="-285750">
              <a:spcBef>
                <a:spcPts val="100"/>
              </a:spcBef>
              <a:buFont typeface="Arial"/>
              <a:buChar char="•"/>
            </a:pPr>
            <a:r>
              <a:rPr lang="en-US" sz="1100" dirty="0" err="1">
                <a:solidFill>
                  <a:srgbClr val="FFFFFF"/>
                </a:solidFill>
              </a:rPr>
              <a:t>Nonmetallics</a:t>
            </a:r>
            <a:r>
              <a:rPr lang="en-US" sz="1100" dirty="0">
                <a:solidFill>
                  <a:srgbClr val="FFFFFF"/>
                </a:solidFill>
              </a:rPr>
              <a:t>/glues/adhesives/sealants/greases/plastics</a:t>
            </a:r>
          </a:p>
          <a:p>
            <a:pPr marL="968375" lvl="3" indent="-285750">
              <a:spcBef>
                <a:spcPts val="100"/>
              </a:spcBef>
              <a:buFont typeface="Arial"/>
              <a:buChar char="•"/>
            </a:pPr>
            <a:r>
              <a:rPr lang="en-US" sz="1100" dirty="0" err="1">
                <a:solidFill>
                  <a:srgbClr val="FFFFFF"/>
                </a:solidFill>
              </a:rPr>
              <a:t>Metallics</a:t>
            </a:r>
            <a:endParaRPr lang="en-US" sz="1100" dirty="0">
              <a:solidFill>
                <a:srgbClr val="FFFFFF"/>
              </a:solidFill>
            </a:endParaRPr>
          </a:p>
          <a:p>
            <a:pPr marL="968375" lvl="3" indent="-285750">
              <a:spcBef>
                <a:spcPts val="100"/>
              </a:spcBef>
              <a:buFont typeface="Arial"/>
              <a:buChar char="•"/>
            </a:pPr>
            <a:r>
              <a:rPr lang="en-US" sz="1100" dirty="0">
                <a:solidFill>
                  <a:srgbClr val="FFFFFF"/>
                </a:solidFill>
              </a:rPr>
              <a:t>Compatibility (may have to perform compatibility test)</a:t>
            </a:r>
          </a:p>
          <a:p>
            <a:pPr marL="968375" lvl="3" indent="-285750">
              <a:spcBef>
                <a:spcPts val="100"/>
              </a:spcBef>
              <a:buFont typeface="Arial"/>
              <a:buChar char="•"/>
            </a:pPr>
            <a:r>
              <a:rPr lang="en-US" sz="1100" dirty="0">
                <a:solidFill>
                  <a:srgbClr val="FFFFFF"/>
                </a:solidFill>
              </a:rPr>
              <a:t>Levels of containment</a:t>
            </a:r>
          </a:p>
          <a:p>
            <a:pPr marL="1260475" lvl="4" indent="-234950">
              <a:spcBef>
                <a:spcPts val="100"/>
              </a:spcBef>
              <a:buFont typeface="Arial"/>
              <a:buChar char="•"/>
            </a:pPr>
            <a:r>
              <a:rPr lang="en-US" sz="1100" dirty="0">
                <a:solidFill>
                  <a:srgbClr val="FFFFFF"/>
                </a:solidFill>
              </a:rPr>
              <a:t>Verify each level independently</a:t>
            </a:r>
          </a:p>
          <a:p>
            <a:pPr marL="515938" lvl="2" indent="-171450">
              <a:spcBef>
                <a:spcPts val="100"/>
              </a:spcBef>
            </a:pPr>
            <a:r>
              <a:rPr lang="en-US" sz="1100" dirty="0">
                <a:solidFill>
                  <a:srgbClr val="FFFFFF"/>
                </a:solidFill>
              </a:rPr>
              <a:t>Configuration/design (CAD/Solidworks, drawings, schematics)</a:t>
            </a:r>
          </a:p>
          <a:p>
            <a:pPr marL="515938" lvl="2" indent="-171450">
              <a:spcBef>
                <a:spcPts val="100"/>
              </a:spcBef>
            </a:pPr>
            <a:r>
              <a:rPr lang="en-US" sz="1100" dirty="0" smtClean="0">
                <a:solidFill>
                  <a:srgbClr val="FFFFFF"/>
                </a:solidFill>
              </a:rPr>
              <a:t>EMI </a:t>
            </a:r>
            <a:endParaRPr lang="en-US" sz="1100" dirty="0">
              <a:solidFill>
                <a:srgbClr val="FFFFFF"/>
              </a:solidFill>
            </a:endParaRPr>
          </a:p>
          <a:p>
            <a:pPr marL="968375" lvl="3" indent="-285750">
              <a:spcBef>
                <a:spcPts val="100"/>
              </a:spcBef>
              <a:buFont typeface="Arial"/>
              <a:buChar char="•"/>
            </a:pPr>
            <a:r>
              <a:rPr lang="en-US" sz="1100" dirty="0">
                <a:solidFill>
                  <a:srgbClr val="FFFFFF"/>
                </a:solidFill>
              </a:rPr>
              <a:t>Cable vs. no Cable</a:t>
            </a:r>
          </a:p>
          <a:p>
            <a:pPr marL="968375" lvl="3" indent="-285750">
              <a:spcBef>
                <a:spcPts val="100"/>
              </a:spcBef>
              <a:buFont typeface="Arial"/>
              <a:buChar char="•"/>
            </a:pPr>
            <a:r>
              <a:rPr lang="en-US" sz="1100" dirty="0">
                <a:solidFill>
                  <a:srgbClr val="FFFFFF"/>
                </a:solidFill>
              </a:rPr>
              <a:t>Inside rack vs. outside rack</a:t>
            </a:r>
          </a:p>
          <a:p>
            <a:pPr marL="968375" lvl="3" indent="-285750">
              <a:spcBef>
                <a:spcPts val="100"/>
              </a:spcBef>
              <a:buFont typeface="Arial"/>
              <a:buChar char="•"/>
            </a:pPr>
            <a:r>
              <a:rPr lang="en-US" sz="1100" dirty="0">
                <a:solidFill>
                  <a:srgbClr val="FFFFFF"/>
                </a:solidFill>
              </a:rPr>
              <a:t>Plastic case vs. aluminum case</a:t>
            </a:r>
          </a:p>
          <a:p>
            <a:pPr marL="515938" lvl="2" indent="-171450">
              <a:spcBef>
                <a:spcPts val="100"/>
              </a:spcBef>
            </a:pPr>
            <a:endParaRPr lang="en-US" sz="1100" dirty="0" smtClean="0">
              <a:solidFill>
                <a:srgbClr val="FFFFFF"/>
              </a:solidFill>
            </a:endParaRPr>
          </a:p>
          <a:p>
            <a:pPr marL="515938" lvl="2" indent="-171450">
              <a:spcBef>
                <a:spcPts val="100"/>
              </a:spcBef>
            </a:pPr>
            <a:endParaRPr lang="en-US" sz="1100" dirty="0" smtClean="0">
              <a:solidFill>
                <a:srgbClr val="FFFFFF"/>
              </a:solidFill>
            </a:endParaRPr>
          </a:p>
          <a:p>
            <a:pPr marL="515938" lvl="2" indent="-171450">
              <a:spcBef>
                <a:spcPts val="100"/>
              </a:spcBef>
            </a:pPr>
            <a:r>
              <a:rPr lang="en-US" sz="1100" dirty="0" smtClean="0">
                <a:solidFill>
                  <a:srgbClr val="FFFFFF"/>
                </a:solidFill>
              </a:rPr>
              <a:t>Rotating </a:t>
            </a:r>
            <a:r>
              <a:rPr lang="en-US" sz="1100" dirty="0">
                <a:solidFill>
                  <a:srgbClr val="FFFFFF"/>
                </a:solidFill>
              </a:rPr>
              <a:t>Equipment (fans, motors)</a:t>
            </a:r>
          </a:p>
          <a:p>
            <a:pPr marL="515938" lvl="2" indent="-171450">
              <a:spcBef>
                <a:spcPts val="100"/>
              </a:spcBef>
            </a:pPr>
            <a:r>
              <a:rPr lang="en-US" sz="1100" dirty="0">
                <a:solidFill>
                  <a:srgbClr val="FFFFFF"/>
                </a:solidFill>
              </a:rPr>
              <a:t>Magnets</a:t>
            </a:r>
          </a:p>
          <a:p>
            <a:pPr marL="515938" lvl="2" indent="-171450">
              <a:spcBef>
                <a:spcPts val="100"/>
              </a:spcBef>
            </a:pPr>
            <a:r>
              <a:rPr lang="en-US" sz="1100" dirty="0">
                <a:solidFill>
                  <a:srgbClr val="FFFFFF"/>
                </a:solidFill>
              </a:rPr>
              <a:t>Fasteners – secondary locking features</a:t>
            </a:r>
          </a:p>
          <a:p>
            <a:pPr marL="515938" lvl="2" indent="-171450">
              <a:spcBef>
                <a:spcPts val="100"/>
              </a:spcBef>
            </a:pPr>
            <a:r>
              <a:rPr lang="en-US" sz="1100" dirty="0">
                <a:solidFill>
                  <a:srgbClr val="FFFFFF"/>
                </a:solidFill>
              </a:rPr>
              <a:t>Shatterable materials</a:t>
            </a:r>
          </a:p>
          <a:p>
            <a:pPr marL="515938" lvl="2" indent="-171450">
              <a:spcBef>
                <a:spcPts val="100"/>
              </a:spcBef>
            </a:pPr>
            <a:r>
              <a:rPr lang="en-US" sz="1100" dirty="0">
                <a:solidFill>
                  <a:srgbClr val="FFFFFF"/>
                </a:solidFill>
              </a:rPr>
              <a:t>Workmanship – staking, wire restraint, sharp edges</a:t>
            </a:r>
          </a:p>
          <a:p>
            <a:pPr marL="515938" lvl="2" indent="-171450">
              <a:spcBef>
                <a:spcPts val="100"/>
              </a:spcBef>
            </a:pPr>
            <a:r>
              <a:rPr lang="en-US" sz="1100" dirty="0">
                <a:solidFill>
                  <a:srgbClr val="FFFFFF"/>
                </a:solidFill>
              </a:rPr>
              <a:t>Electrical</a:t>
            </a:r>
          </a:p>
          <a:p>
            <a:pPr marL="968375" lvl="3" indent="-285750">
              <a:spcBef>
                <a:spcPts val="100"/>
              </a:spcBef>
              <a:buFont typeface="Arial"/>
              <a:buChar char="•"/>
            </a:pPr>
            <a:r>
              <a:rPr lang="en-US" sz="1100" dirty="0">
                <a:solidFill>
                  <a:srgbClr val="FFFFFF"/>
                </a:solidFill>
              </a:rPr>
              <a:t>High voltage sources</a:t>
            </a:r>
          </a:p>
          <a:p>
            <a:pPr marL="968375" lvl="3" indent="-285750">
              <a:spcBef>
                <a:spcPts val="100"/>
              </a:spcBef>
              <a:buFont typeface="Arial"/>
              <a:buChar char="•"/>
            </a:pPr>
            <a:r>
              <a:rPr lang="en-US" sz="1100" dirty="0">
                <a:solidFill>
                  <a:srgbClr val="FFFFFF"/>
                </a:solidFill>
              </a:rPr>
              <a:t>Maximum voltage/current</a:t>
            </a:r>
          </a:p>
          <a:p>
            <a:pPr marL="968375" lvl="3" indent="-285750">
              <a:spcBef>
                <a:spcPts val="100"/>
              </a:spcBef>
              <a:buFont typeface="Arial"/>
              <a:buChar char="•"/>
            </a:pPr>
            <a:r>
              <a:rPr lang="en-US" sz="1100" dirty="0">
                <a:solidFill>
                  <a:srgbClr val="FFFFFF"/>
                </a:solidFill>
              </a:rPr>
              <a:t>Wire size, circuit protection</a:t>
            </a:r>
          </a:p>
          <a:p>
            <a:pPr marL="968375" lvl="3" indent="-285750">
              <a:spcBef>
                <a:spcPts val="100"/>
              </a:spcBef>
              <a:buFont typeface="Arial"/>
              <a:buChar char="•"/>
            </a:pPr>
            <a:r>
              <a:rPr lang="en-US" sz="1100" dirty="0">
                <a:solidFill>
                  <a:srgbClr val="FFFFFF"/>
                </a:solidFill>
              </a:rPr>
              <a:t>Batteries/capacitors</a:t>
            </a:r>
          </a:p>
          <a:p>
            <a:pPr marL="1260475" lvl="4" indent="-234950">
              <a:spcBef>
                <a:spcPts val="100"/>
              </a:spcBef>
              <a:buFont typeface="Arial"/>
              <a:buChar char="•"/>
            </a:pPr>
            <a:r>
              <a:rPr lang="en-US" sz="1100" dirty="0">
                <a:solidFill>
                  <a:srgbClr val="FFFFFF"/>
                </a:solidFill>
              </a:rPr>
              <a:t>Acceptance and qualification testing may be required</a:t>
            </a:r>
          </a:p>
          <a:p>
            <a:pPr marL="968375" lvl="3" indent="-285750">
              <a:spcBef>
                <a:spcPts val="100"/>
              </a:spcBef>
              <a:buFont typeface="Arial"/>
              <a:buChar char="•"/>
            </a:pPr>
            <a:r>
              <a:rPr lang="en-US" sz="1100" dirty="0">
                <a:solidFill>
                  <a:srgbClr val="FFFFFF"/>
                </a:solidFill>
              </a:rPr>
              <a:t>Grounding/bonding</a:t>
            </a:r>
          </a:p>
          <a:p>
            <a:pPr marL="515938" lvl="2" indent="-171450">
              <a:spcBef>
                <a:spcPts val="100"/>
              </a:spcBef>
            </a:pPr>
            <a:r>
              <a:rPr lang="en-US" sz="1100" dirty="0">
                <a:solidFill>
                  <a:srgbClr val="FFFFFF"/>
                </a:solidFill>
              </a:rPr>
              <a:t>Crew operations/crew time</a:t>
            </a:r>
          </a:p>
        </p:txBody>
      </p:sp>
      <p:pic>
        <p:nvPicPr>
          <p:cNvPr id="7" name="Picture 6" descr="black logo_nobkc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8143" y="216773"/>
            <a:ext cx="702455" cy="702455"/>
          </a:xfrm>
          <a:prstGeom prst="rect">
            <a:avLst/>
          </a:prstGeom>
        </p:spPr>
      </p:pic>
    </p:spTree>
    <p:extLst>
      <p:ext uri="{BB962C8B-B14F-4D97-AF65-F5344CB8AC3E}">
        <p14:creationId xmlns:p14="http://schemas.microsoft.com/office/powerpoint/2010/main" val="31747585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dark ISS.JPG"/>
          <p:cNvPicPr>
            <a:picLocks noChangeAspect="1"/>
          </p:cNvPicPr>
          <p:nvPr/>
        </p:nvPicPr>
        <p:blipFill rotWithShape="1">
          <a:blip r:embed="rId2">
            <a:extLst>
              <a:ext uri="{28A0092B-C50C-407E-A947-70E740481C1C}">
                <a14:useLocalDpi xmlns:a14="http://schemas.microsoft.com/office/drawing/2010/main" val="0"/>
              </a:ext>
            </a:extLst>
          </a:blip>
          <a:srcRect l="5436" r="2942"/>
          <a:stretch/>
        </p:blipFill>
        <p:spPr>
          <a:xfrm>
            <a:off x="1" y="0"/>
            <a:ext cx="9144000" cy="5143500"/>
          </a:xfrm>
          <a:prstGeom prst="rect">
            <a:avLst/>
          </a:prstGeom>
        </p:spPr>
      </p:pic>
      <p:sp>
        <p:nvSpPr>
          <p:cNvPr id="5" name="Rectangle 4"/>
          <p:cNvSpPr/>
          <p:nvPr/>
        </p:nvSpPr>
        <p:spPr>
          <a:xfrm>
            <a:off x="457200" y="1346838"/>
            <a:ext cx="4869222" cy="3477875"/>
          </a:xfrm>
          <a:prstGeom prst="rect">
            <a:avLst/>
          </a:prstGeom>
        </p:spPr>
        <p:txBody>
          <a:bodyPr wrap="square">
            <a:spAutoFit/>
          </a:bodyPr>
          <a:lstStyle/>
          <a:p>
            <a:pPr marL="285750" indent="-285750">
              <a:buFont typeface="Arial"/>
              <a:buChar char="•"/>
            </a:pPr>
            <a:r>
              <a:rPr lang="en-US" sz="1600" dirty="0" smtClean="0">
                <a:solidFill>
                  <a:srgbClr val="FFFFFF"/>
                </a:solidFill>
              </a:rPr>
              <a:t>Fit </a:t>
            </a:r>
          </a:p>
          <a:p>
            <a:pPr marL="742950" lvl="1" indent="-285750">
              <a:buFont typeface="Arial"/>
              <a:buChar char="•"/>
            </a:pPr>
            <a:r>
              <a:rPr lang="en-US" sz="1600" dirty="0" smtClean="0">
                <a:solidFill>
                  <a:srgbClr val="FFFFFF"/>
                </a:solidFill>
              </a:rPr>
              <a:t>Dimensional properties </a:t>
            </a:r>
          </a:p>
          <a:p>
            <a:pPr marL="742950" lvl="1" indent="-285750">
              <a:buFont typeface="Arial"/>
              <a:buChar char="•"/>
            </a:pPr>
            <a:r>
              <a:rPr lang="en-US" sz="1600" dirty="0" smtClean="0">
                <a:solidFill>
                  <a:srgbClr val="FFFFFF"/>
                </a:solidFill>
              </a:rPr>
              <a:t>Physical connection between the NanoRacks Platforms and your payload </a:t>
            </a:r>
          </a:p>
          <a:p>
            <a:pPr marL="285750" indent="-285750">
              <a:buFont typeface="Arial"/>
              <a:buChar char="•"/>
            </a:pPr>
            <a:r>
              <a:rPr lang="en-US" sz="1600" dirty="0" smtClean="0">
                <a:solidFill>
                  <a:srgbClr val="FFFFFF"/>
                </a:solidFill>
              </a:rPr>
              <a:t>Form </a:t>
            </a:r>
          </a:p>
          <a:p>
            <a:pPr marL="742950" lvl="1" indent="-285750">
              <a:buFont typeface="Arial"/>
              <a:buChar char="•"/>
            </a:pPr>
            <a:r>
              <a:rPr lang="en-US" sz="1600" dirty="0" smtClean="0">
                <a:solidFill>
                  <a:srgbClr val="FFFFFF"/>
                </a:solidFill>
              </a:rPr>
              <a:t>Inspecting payloads to verify design for safety purposes </a:t>
            </a:r>
          </a:p>
          <a:p>
            <a:pPr marL="742950" lvl="1" indent="-285750">
              <a:buFont typeface="Arial"/>
              <a:buChar char="•"/>
            </a:pPr>
            <a:r>
              <a:rPr lang="en-US" sz="1600" dirty="0" smtClean="0">
                <a:solidFill>
                  <a:srgbClr val="FFFFFF"/>
                </a:solidFill>
              </a:rPr>
              <a:t>Inspecting for structural integrity </a:t>
            </a:r>
          </a:p>
          <a:p>
            <a:pPr marL="285750" indent="-285750">
              <a:buFont typeface="Arial"/>
              <a:buChar char="•"/>
            </a:pPr>
            <a:r>
              <a:rPr lang="en-US" sz="1600" dirty="0" smtClean="0">
                <a:solidFill>
                  <a:srgbClr val="FFFFFF"/>
                </a:solidFill>
              </a:rPr>
              <a:t>Function </a:t>
            </a:r>
          </a:p>
          <a:p>
            <a:pPr marL="742950" lvl="1" indent="-285750">
              <a:buFont typeface="Arial"/>
              <a:buChar char="•"/>
            </a:pPr>
            <a:r>
              <a:rPr lang="en-US" sz="1600" dirty="0" smtClean="0">
                <a:solidFill>
                  <a:srgbClr val="FFFFFF"/>
                </a:solidFill>
              </a:rPr>
              <a:t>Software interface between the NanoRacks Platform and your payload </a:t>
            </a:r>
          </a:p>
          <a:p>
            <a:pPr marL="742950" lvl="1" indent="-285750">
              <a:buFont typeface="Arial"/>
              <a:buChar char="•"/>
            </a:pPr>
            <a:r>
              <a:rPr lang="en-US" sz="1600" dirty="0" smtClean="0">
                <a:solidFill>
                  <a:srgbClr val="FFFFFF"/>
                </a:solidFill>
              </a:rPr>
              <a:t>Ground testing to ensure proper functionality on-orbit </a:t>
            </a:r>
          </a:p>
          <a:p>
            <a:pPr marL="742950" lvl="1" indent="-285750">
              <a:buFont typeface="Arial"/>
              <a:buChar char="•"/>
            </a:pPr>
            <a:endParaRPr lang="en-US" sz="1200" dirty="0">
              <a:solidFill>
                <a:srgbClr val="FFFFFF"/>
              </a:solidFill>
            </a:endParaRPr>
          </a:p>
        </p:txBody>
      </p:sp>
      <p:sp>
        <p:nvSpPr>
          <p:cNvPr id="6" name="Title 1"/>
          <p:cNvSpPr txBox="1">
            <a:spLocks/>
          </p:cNvSpPr>
          <p:nvPr/>
        </p:nvSpPr>
        <p:spPr>
          <a:xfrm>
            <a:off x="332102" y="205979"/>
            <a:ext cx="8596668"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FFFFFF"/>
                </a:solidFill>
              </a:rPr>
              <a:t>Functionality Testing (No later than 3.5 months) </a:t>
            </a:r>
            <a:endParaRPr lang="en-US" sz="2400" dirty="0">
              <a:solidFill>
                <a:srgbClr val="FFFFFF"/>
              </a:solidFill>
            </a:endParaRPr>
          </a:p>
        </p:txBody>
      </p:sp>
      <p:pic>
        <p:nvPicPr>
          <p:cNvPr id="7" name="Picture 6"/>
          <p:cNvPicPr>
            <a:picLocks noChangeAspect="1"/>
          </p:cNvPicPr>
          <p:nvPr/>
        </p:nvPicPr>
        <p:blipFill rotWithShape="1">
          <a:blip r:embed="rId3">
            <a:clrChange>
              <a:clrFrom>
                <a:srgbClr val="FFFFFF"/>
              </a:clrFrom>
              <a:clrTo>
                <a:srgbClr val="FFFFFF">
                  <a:alpha val="0"/>
                </a:srgbClr>
              </a:clrTo>
            </a:clrChange>
          </a:blip>
          <a:srcRect l="45000" t="31111" r="27500" b="28148"/>
          <a:stretch/>
        </p:blipFill>
        <p:spPr>
          <a:xfrm>
            <a:off x="6051009" y="1911279"/>
            <a:ext cx="1863901" cy="1553251"/>
          </a:xfrm>
          <a:prstGeom prst="rect">
            <a:avLst/>
          </a:prstGeom>
        </p:spPr>
      </p:pic>
      <p:pic>
        <p:nvPicPr>
          <p:cNvPr id="8" name="Picture 7" descr="black logo_nobkc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8143" y="216773"/>
            <a:ext cx="702455" cy="702455"/>
          </a:xfrm>
          <a:prstGeom prst="rect">
            <a:avLst/>
          </a:prstGeom>
        </p:spPr>
      </p:pic>
    </p:spTree>
    <p:extLst>
      <p:ext uri="{BB962C8B-B14F-4D97-AF65-F5344CB8AC3E}">
        <p14:creationId xmlns:p14="http://schemas.microsoft.com/office/powerpoint/2010/main" val="1638346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JamesMillerandCarlworkMod28forHFIT.jpg"/>
          <p:cNvPicPr>
            <a:picLocks noGrp="1" noChangeAspect="1"/>
          </p:cNvPicPr>
          <p:nvPr>
            <p:ph idx="1"/>
          </p:nvPr>
        </p:nvPicPr>
        <p:blipFill>
          <a:blip r:embed="rId2">
            <a:extLst>
              <a:ext uri="{28A0092B-C50C-407E-A947-70E740481C1C}">
                <a14:useLocalDpi xmlns:a14="http://schemas.microsoft.com/office/drawing/2010/main" val="0"/>
              </a:ext>
            </a:extLst>
          </a:blip>
          <a:srcRect t="22505" b="22505"/>
          <a:stretch>
            <a:fillRect/>
          </a:stretch>
        </p:blipFill>
        <p:spPr/>
      </p:pic>
      <p:pic>
        <p:nvPicPr>
          <p:cNvPr id="4" name="Picture 3" descr="dark ISS.JPG"/>
          <p:cNvPicPr>
            <a:picLocks noChangeAspect="1"/>
          </p:cNvPicPr>
          <p:nvPr/>
        </p:nvPicPr>
        <p:blipFill rotWithShape="1">
          <a:blip r:embed="rId3">
            <a:extLst>
              <a:ext uri="{28A0092B-C50C-407E-A947-70E740481C1C}">
                <a14:useLocalDpi xmlns:a14="http://schemas.microsoft.com/office/drawing/2010/main" val="0"/>
              </a:ext>
            </a:extLst>
          </a:blip>
          <a:srcRect l="5436" r="2942"/>
          <a:stretch/>
        </p:blipFill>
        <p:spPr>
          <a:xfrm>
            <a:off x="1" y="0"/>
            <a:ext cx="9144000" cy="5143500"/>
          </a:xfrm>
          <a:prstGeom prst="rect">
            <a:avLst/>
          </a:prstGeom>
        </p:spPr>
      </p:pic>
      <p:sp>
        <p:nvSpPr>
          <p:cNvPr id="5" name="Rectangle 4"/>
          <p:cNvSpPr/>
          <p:nvPr/>
        </p:nvSpPr>
        <p:spPr>
          <a:xfrm>
            <a:off x="666804" y="1790748"/>
            <a:ext cx="4869222" cy="2062103"/>
          </a:xfrm>
          <a:prstGeom prst="rect">
            <a:avLst/>
          </a:prstGeom>
        </p:spPr>
        <p:txBody>
          <a:bodyPr wrap="square">
            <a:spAutoFit/>
          </a:bodyPr>
          <a:lstStyle/>
          <a:p>
            <a:pPr marL="285750" indent="-285750">
              <a:buFont typeface="Arial"/>
              <a:buChar char="•"/>
            </a:pPr>
            <a:r>
              <a:rPr lang="en-US" sz="1600" dirty="0" smtClean="0">
                <a:solidFill>
                  <a:srgbClr val="FFFFFF"/>
                </a:solidFill>
              </a:rPr>
              <a:t>Since NanoRacks will be thoroughly inspecting your NanoLab (inside and out, as well as code), please provide instructions on how to disassembly your payload, your code, and special handling requirements</a:t>
            </a:r>
          </a:p>
          <a:p>
            <a:pPr marL="285750" indent="-285750">
              <a:buFont typeface="Arial"/>
              <a:buChar char="•"/>
            </a:pPr>
            <a:r>
              <a:rPr lang="en-US" sz="1600" dirty="0" smtClean="0">
                <a:solidFill>
                  <a:srgbClr val="FFFFFF"/>
                </a:solidFill>
              </a:rPr>
              <a:t>Your science should NOT be loaded into the NanoLab at this time (this is only a hardware and software test). </a:t>
            </a:r>
            <a:endParaRPr lang="en-US" sz="1600" dirty="0">
              <a:solidFill>
                <a:srgbClr val="FFFFFF"/>
              </a:solidFill>
            </a:endParaRPr>
          </a:p>
        </p:txBody>
      </p:sp>
      <p:sp>
        <p:nvSpPr>
          <p:cNvPr id="6" name="Title 1"/>
          <p:cNvSpPr txBox="1">
            <a:spLocks/>
          </p:cNvSpPr>
          <p:nvPr/>
        </p:nvSpPr>
        <p:spPr>
          <a:xfrm>
            <a:off x="273930" y="216773"/>
            <a:ext cx="8596668"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FFFFFF"/>
                </a:solidFill>
              </a:rPr>
              <a:t>Functionality Testing (No later than 3.5 months) </a:t>
            </a:r>
            <a:endParaRPr lang="en-US" sz="2400" dirty="0">
              <a:solidFill>
                <a:srgbClr val="FFFFFF"/>
              </a:solidFill>
            </a:endParaRPr>
          </a:p>
        </p:txBody>
      </p:sp>
      <p:pic>
        <p:nvPicPr>
          <p:cNvPr id="8" name="Picture 7" descr="JamesMillerandCarlworkMod28forHFI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0447" y="480904"/>
            <a:ext cx="1757700" cy="1318275"/>
          </a:xfrm>
          <a:prstGeom prst="rect">
            <a:avLst/>
          </a:prstGeom>
        </p:spPr>
      </p:pic>
      <p:pic>
        <p:nvPicPr>
          <p:cNvPr id="9" name="Picture 8" descr="Module29atHFI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0447" y="1960604"/>
            <a:ext cx="1777696" cy="1333272"/>
          </a:xfrm>
          <a:prstGeom prst="rect">
            <a:avLst/>
          </a:prstGeom>
        </p:spPr>
      </p:pic>
      <p:pic>
        <p:nvPicPr>
          <p:cNvPr id="10" name="Picture 9" descr="IMG_260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0447" y="3470991"/>
            <a:ext cx="1777696" cy="1333272"/>
          </a:xfrm>
          <a:prstGeom prst="rect">
            <a:avLst/>
          </a:prstGeom>
        </p:spPr>
      </p:pic>
      <p:pic>
        <p:nvPicPr>
          <p:cNvPr id="11" name="Picture 10" descr="black logo_nobkc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8143" y="216773"/>
            <a:ext cx="702455" cy="702455"/>
          </a:xfrm>
          <a:prstGeom prst="rect">
            <a:avLst/>
          </a:prstGeom>
        </p:spPr>
      </p:pic>
    </p:spTree>
    <p:extLst>
      <p:ext uri="{BB962C8B-B14F-4D97-AF65-F5344CB8AC3E}">
        <p14:creationId xmlns:p14="http://schemas.microsoft.com/office/powerpoint/2010/main" val="169106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ISS.JPG"/>
          <p:cNvPicPr>
            <a:picLocks noChangeAspect="1"/>
          </p:cNvPicPr>
          <p:nvPr/>
        </p:nvPicPr>
        <p:blipFill rotWithShape="1">
          <a:blip r:embed="rId2">
            <a:extLst>
              <a:ext uri="{28A0092B-C50C-407E-A947-70E740481C1C}">
                <a14:useLocalDpi xmlns:a14="http://schemas.microsoft.com/office/drawing/2010/main" val="0"/>
              </a:ext>
            </a:extLst>
          </a:blip>
          <a:srcRect l="5436" r="2942"/>
          <a:stretch/>
        </p:blipFill>
        <p:spPr>
          <a:xfrm>
            <a:off x="1" y="0"/>
            <a:ext cx="9144000" cy="5143500"/>
          </a:xfrm>
          <a:prstGeom prst="rect">
            <a:avLst/>
          </a:prstGeom>
        </p:spPr>
      </p:pic>
      <p:sp>
        <p:nvSpPr>
          <p:cNvPr id="5" name="Title 4"/>
          <p:cNvSpPr>
            <a:spLocks noGrp="1"/>
          </p:cNvSpPr>
          <p:nvPr>
            <p:ph type="title"/>
          </p:nvPr>
        </p:nvSpPr>
        <p:spPr/>
        <p:txBody>
          <a:bodyPr>
            <a:normAutofit fontScale="90000"/>
          </a:bodyPr>
          <a:lstStyle/>
          <a:p>
            <a:r>
              <a:rPr lang="en-US" dirty="0">
                <a:solidFill>
                  <a:schemeClr val="bg1"/>
                </a:solidFill>
              </a:rPr>
              <a:t>Handover from </a:t>
            </a:r>
            <a:r>
              <a:rPr lang="en-US" dirty="0" err="1">
                <a:solidFill>
                  <a:schemeClr val="bg1"/>
                </a:solidFill>
              </a:rPr>
              <a:t>NanoRacks</a:t>
            </a:r>
            <a:r>
              <a:rPr lang="en-US" dirty="0">
                <a:solidFill>
                  <a:schemeClr val="bg1"/>
                </a:solidFill>
              </a:rPr>
              <a:t> to NASA </a:t>
            </a:r>
          </a:p>
        </p:txBody>
      </p:sp>
      <p:sp>
        <p:nvSpPr>
          <p:cNvPr id="6" name="Content Placeholder 5"/>
          <p:cNvSpPr>
            <a:spLocks noGrp="1"/>
          </p:cNvSpPr>
          <p:nvPr>
            <p:ph idx="1"/>
          </p:nvPr>
        </p:nvSpPr>
        <p:spPr>
          <a:xfrm>
            <a:off x="457200" y="1200151"/>
            <a:ext cx="7968827" cy="3663102"/>
          </a:xfrm>
        </p:spPr>
        <p:txBody>
          <a:bodyPr>
            <a:normAutofit/>
          </a:bodyPr>
          <a:lstStyle/>
          <a:p>
            <a:pPr>
              <a:buFont typeface="Arial" panose="020B0604020202020204" pitchFamily="34" charset="0"/>
              <a:buChar char="•"/>
            </a:pPr>
            <a:r>
              <a:rPr lang="en-US" sz="1600" dirty="0">
                <a:solidFill>
                  <a:schemeClr val="bg1"/>
                </a:solidFill>
              </a:rPr>
              <a:t>Handover from you to </a:t>
            </a:r>
            <a:r>
              <a:rPr lang="en-US" sz="1600" dirty="0" err="1">
                <a:solidFill>
                  <a:schemeClr val="bg1"/>
                </a:solidFill>
              </a:rPr>
              <a:t>NanoRacks</a:t>
            </a:r>
            <a:r>
              <a:rPr lang="en-US" sz="1600" dirty="0">
                <a:solidFill>
                  <a:schemeClr val="bg1"/>
                </a:solidFill>
              </a:rPr>
              <a:t> will take place anywhere from L-45 days to no later than L-32 hours. </a:t>
            </a:r>
          </a:p>
          <a:p>
            <a:pPr>
              <a:buFont typeface="Arial" panose="020B0604020202020204" pitchFamily="34" charset="0"/>
              <a:buChar char="•"/>
            </a:pPr>
            <a:r>
              <a:rPr lang="en-US" sz="1600" dirty="0">
                <a:solidFill>
                  <a:schemeClr val="bg1"/>
                </a:solidFill>
              </a:rPr>
              <a:t>HFIT </a:t>
            </a:r>
          </a:p>
          <a:p>
            <a:pPr lvl="1">
              <a:buFont typeface="Arial" panose="020B0604020202020204" pitchFamily="34" charset="0"/>
              <a:buChar char="•"/>
            </a:pPr>
            <a:r>
              <a:rPr lang="en-US" sz="1600" dirty="0">
                <a:solidFill>
                  <a:schemeClr val="bg1"/>
                </a:solidFill>
              </a:rPr>
              <a:t>Astronaut handling </a:t>
            </a:r>
          </a:p>
          <a:p>
            <a:pPr>
              <a:buFont typeface="Arial" panose="020B0604020202020204" pitchFamily="34" charset="0"/>
              <a:buChar char="•"/>
            </a:pPr>
            <a:r>
              <a:rPr lang="en-US" sz="1600" dirty="0">
                <a:solidFill>
                  <a:schemeClr val="bg1"/>
                </a:solidFill>
              </a:rPr>
              <a:t>Handover timeline </a:t>
            </a:r>
          </a:p>
          <a:p>
            <a:pPr lvl="1">
              <a:buFont typeface="Arial" panose="020B0604020202020204" pitchFamily="34" charset="0"/>
              <a:buChar char="•"/>
            </a:pPr>
            <a:r>
              <a:rPr lang="en-US" sz="1600" dirty="0">
                <a:solidFill>
                  <a:schemeClr val="bg1"/>
                </a:solidFill>
              </a:rPr>
              <a:t>Launches rarely go as planned </a:t>
            </a:r>
          </a:p>
          <a:p>
            <a:pPr lvl="1">
              <a:buFont typeface="Arial" panose="020B0604020202020204" pitchFamily="34" charset="0"/>
              <a:buChar char="•"/>
            </a:pPr>
            <a:r>
              <a:rPr lang="en-US" sz="1600" dirty="0">
                <a:solidFill>
                  <a:schemeClr val="bg1"/>
                </a:solidFill>
              </a:rPr>
              <a:t>48-hour scrub scenario with a 2 hours refresh period. </a:t>
            </a:r>
          </a:p>
          <a:p>
            <a:pPr lvl="1">
              <a:buFont typeface="Arial" panose="020B0604020202020204" pitchFamily="34" charset="0"/>
              <a:buChar char="•"/>
            </a:pPr>
            <a:r>
              <a:rPr lang="en-US" sz="1600" dirty="0">
                <a:solidFill>
                  <a:schemeClr val="bg1"/>
                </a:solidFill>
              </a:rPr>
              <a:t>While your payload may be handed over a few hours from launch, there is a high probability your payload will not be installed until days later (most payloads are not installed until at least 5 days after handover to NASA). </a:t>
            </a:r>
          </a:p>
          <a:p>
            <a:endParaRPr lang="en-US" dirty="0">
              <a:solidFill>
                <a:schemeClr val="bg1"/>
              </a:solidFill>
            </a:endParaRPr>
          </a:p>
        </p:txBody>
      </p:sp>
    </p:spTree>
    <p:extLst>
      <p:ext uri="{BB962C8B-B14F-4D97-AF65-F5344CB8AC3E}">
        <p14:creationId xmlns:p14="http://schemas.microsoft.com/office/powerpoint/2010/main" val="36842044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t="18113"/>
          <a:stretch/>
        </p:blipFill>
        <p:spPr>
          <a:xfrm>
            <a:off x="0" y="0"/>
            <a:ext cx="9423876" cy="5143500"/>
          </a:xfrm>
          <a:prstGeom prst="rect">
            <a:avLst/>
          </a:prstGeom>
        </p:spPr>
      </p:pic>
      <p:pic>
        <p:nvPicPr>
          <p:cNvPr id="6" name="Picture 5" descr="black logo_nobkc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8143" y="216773"/>
            <a:ext cx="702455" cy="702455"/>
          </a:xfrm>
          <a:prstGeom prst="rect">
            <a:avLst/>
          </a:prstGeom>
        </p:spPr>
      </p:pic>
    </p:spTree>
    <p:extLst>
      <p:ext uri="{BB962C8B-B14F-4D97-AF65-F5344CB8AC3E}">
        <p14:creationId xmlns:p14="http://schemas.microsoft.com/office/powerpoint/2010/main" val="41566886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940</TotalTime>
  <Words>849</Words>
  <Application>Microsoft Office PowerPoint</Application>
  <PresentationFormat>On-screen Show (16:9)</PresentationFormat>
  <Paragraphs>109</Paragraphs>
  <Slides>15</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PowerPoint Presentation</vt:lpstr>
      <vt:lpstr>PowerPoint Presentation</vt:lpstr>
      <vt:lpstr>PowerPoint Presentation</vt:lpstr>
      <vt:lpstr>Safety Inputs (L-5.5 Months)   Operational Inputs  (L-5.5 to 3.5 Months) </vt:lpstr>
      <vt:lpstr>Safety Inputs (L-5.5 Months)   Operational Inputs  (L-5.5 to 3.5 Months) </vt:lpstr>
      <vt:lpstr>PowerPoint Presentation</vt:lpstr>
      <vt:lpstr>PowerPoint Presentation</vt:lpstr>
      <vt:lpstr>Handover from NanoRacks to NASA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Abby Dickes</dc:creator>
  <cp:lastModifiedBy>Alli Westover</cp:lastModifiedBy>
  <cp:revision>14</cp:revision>
  <dcterms:created xsi:type="dcterms:W3CDTF">2015-06-17T02:24:55Z</dcterms:created>
  <dcterms:modified xsi:type="dcterms:W3CDTF">2015-06-24T18:09:37Z</dcterms:modified>
</cp:coreProperties>
</file>