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96" r:id="rId2"/>
    <p:sldId id="401" r:id="rId3"/>
    <p:sldId id="402" r:id="rId4"/>
    <p:sldId id="397" r:id="rId5"/>
    <p:sldId id="415" r:id="rId6"/>
    <p:sldId id="417" r:id="rId7"/>
    <p:sldId id="418" r:id="rId8"/>
    <p:sldId id="400" r:id="rId9"/>
    <p:sldId id="403" r:id="rId10"/>
    <p:sldId id="414" r:id="rId11"/>
    <p:sldId id="419" r:id="rId12"/>
    <p:sldId id="420" r:id="rId13"/>
    <p:sldId id="404" r:id="rId14"/>
    <p:sldId id="416" r:id="rId15"/>
    <p:sldId id="432" r:id="rId16"/>
    <p:sldId id="433" r:id="rId17"/>
    <p:sldId id="43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421" r:id="rId28"/>
    <p:sldId id="435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8" autoAdjust="0"/>
    <p:restoredTop sz="94660"/>
  </p:normalViewPr>
  <p:slideViewPr>
    <p:cSldViewPr snapToGrid="0">
      <p:cViewPr>
        <p:scale>
          <a:sx n="60" d="100"/>
          <a:sy n="60" d="100"/>
        </p:scale>
        <p:origin x="-1720" y="-96"/>
      </p:cViewPr>
      <p:guideLst>
        <p:guide orient="horz" pos="229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9FF9C8AC-7D0A-4E4B-8A6A-C99D137896C4}" type="datetimeFigureOut">
              <a:rPr lang="en-US" smtClean="0"/>
              <a:t>7/30/15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F4993D71-A23A-4D32-8761-859A43AF7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993D71-A23A-4D32-8761-859A43AF7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54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71000">
              <a:srgbClr val="500000">
                <a:lumMod val="99000"/>
              </a:srgbClr>
            </a:gs>
            <a:gs pos="84000">
              <a:srgbClr val="96736A"/>
            </a:gs>
            <a:gs pos="100000">
              <a:srgbClr val="50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 smtClean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05148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93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3306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t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1586153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13785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843107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80531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889849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6336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66890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F6F512AA-B600-4D70-BC32-FB9E6192FA15}" type="datetimeFigureOut">
              <a:rPr lang="en-US">
                <a:solidFill>
                  <a:prstClr val="white"/>
                </a:solidFill>
              </a:rPr>
              <a:pPr/>
              <a:t>7/30/15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30B88EB-95CA-4B70-9919-D64C86A5120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52400" y="6203667"/>
            <a:ext cx="5562600" cy="38404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4843"/>
      </p:ext>
    </p:extLst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jpeg"/><Relationship Id="rId15" Type="http://schemas.openxmlformats.org/officeDocument/2006/relationships/image" Target="../media/image5.jp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500000">
                <a:lumMod val="99000"/>
              </a:srgbClr>
            </a:gs>
            <a:gs pos="84000">
              <a:srgbClr val="96736A"/>
            </a:gs>
            <a:gs pos="100000">
              <a:srgbClr val="50000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57300" y="54114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ELECTRONIC SYSTEMS </a:t>
            </a:r>
          </a:p>
          <a:p>
            <a:r>
              <a:rPr lang="en-US" sz="1400" b="1" dirty="0">
                <a:solidFill>
                  <a:prstClr val="white"/>
                </a:solidFill>
              </a:rPr>
              <a:t>ENGINEERING TECHNOLOGY</a:t>
            </a:r>
          </a:p>
          <a:p>
            <a:r>
              <a:rPr lang="en-US" sz="1200" b="1" spc="300" dirty="0">
                <a:solidFill>
                  <a:prstClr val="white"/>
                </a:solidFill>
              </a:rPr>
              <a:t>TEXAS A&amp;M UNIVERSITY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4"/>
          <a:stretch/>
        </p:blipFill>
        <p:spPr>
          <a:xfrm>
            <a:off x="76200" y="76200"/>
            <a:ext cx="1181100" cy="685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1" y="6488668"/>
            <a:ext cx="6629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  <a:latin typeface="Arial Black" pitchFamily="34" charset="0"/>
              </a:rPr>
              <a:t>Innovating tomorrow’s products and systems today</a:t>
            </a:r>
            <a:endParaRPr lang="en-US" sz="2400" b="1" i="1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73" y="1750"/>
            <a:ext cx="1838471" cy="754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7"/>
          <a:stretch/>
        </p:blipFill>
        <p:spPr>
          <a:xfrm>
            <a:off x="-2322" y="0"/>
            <a:ext cx="1800195" cy="7564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2" b="12245"/>
          <a:stretch/>
        </p:blipFill>
        <p:spPr>
          <a:xfrm>
            <a:off x="3636344" y="-2130"/>
            <a:ext cx="1583692" cy="7585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34262" y="15605"/>
            <a:ext cx="1583692" cy="722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jmorgan\Desktop\PROJECTS\NDC Projects\uChip Info\MCHP_Logo_Vertical_4C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523" y="27481"/>
            <a:ext cx="1335259" cy="7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220037" y="0"/>
            <a:ext cx="1" cy="75641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38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dAVm43RE8g" TargetMode="External"/><Relationship Id="rId3" Type="http://schemas.openxmlformats.org/officeDocument/2006/relationships/hyperlink" Target="http://nesiwiki.tamu.edu/images/5/54/NESI_Schematic1.3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vo1ejavY84o" TargetMode="External"/><Relationship Id="rId3" Type="http://schemas.openxmlformats.org/officeDocument/2006/relationships/hyperlink" Target="https://www.microchip.com/pagehandler/en-us/family/mplabx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rJpJuohw0s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dcwiki.tamu.edu/index.php?title=Main_Page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802228"/>
            <a:ext cx="8305800" cy="1981200"/>
          </a:xfrm>
        </p:spPr>
        <p:txBody>
          <a:bodyPr/>
          <a:lstStyle/>
          <a:p>
            <a:r>
              <a:rPr lang="en-US" sz="4000" b="1" i="1" dirty="0" smtClean="0"/>
              <a:t>CASIS</a:t>
            </a:r>
            <a:br>
              <a:rPr lang="en-US" sz="4000" b="1" i="1" dirty="0" smtClean="0"/>
            </a:br>
            <a:r>
              <a:rPr lang="en-US" sz="4000" b="1" i="1" dirty="0" smtClean="0"/>
              <a:t>NATIONAL DESIGN CHALLENGE</a:t>
            </a:r>
            <a:br>
              <a:rPr lang="en-US" sz="4000" b="1" i="1" dirty="0" smtClean="0"/>
            </a:br>
            <a:r>
              <a:rPr lang="en-US" sz="4000" b="1" i="1" dirty="0" smtClean="0"/>
              <a:t>PHASE II</a:t>
            </a:r>
            <a:br>
              <a:rPr lang="en-US" sz="4000" b="1" i="1" dirty="0" smtClean="0"/>
            </a:br>
            <a:r>
              <a:rPr lang="en-US" sz="4000" b="1" i="1" dirty="0" smtClean="0"/>
              <a:t>KICKOFF MEETING</a:t>
            </a:r>
            <a:endParaRPr lang="en-US" sz="4000" b="1" i="1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457200" y="3849932"/>
            <a:ext cx="8305800" cy="1143000"/>
          </a:xfrm>
        </p:spPr>
        <p:txBody>
          <a:bodyPr/>
          <a:lstStyle/>
          <a:p>
            <a:r>
              <a:rPr lang="en-US" sz="2800" b="1" i="1" dirty="0" smtClean="0"/>
              <a:t>ESET/MISL/PIC</a:t>
            </a:r>
          </a:p>
          <a:p>
            <a:r>
              <a:rPr lang="en-US" sz="2800" b="1" i="1" dirty="0" smtClean="0"/>
              <a:t>OVERVIEW</a:t>
            </a:r>
          </a:p>
          <a:p>
            <a:endParaRPr lang="en-US" sz="1200" dirty="0"/>
          </a:p>
          <a:p>
            <a:r>
              <a:rPr lang="en-US" dirty="0" smtClean="0"/>
              <a:t>Dr. Joseph A. Morgan, P.E.</a:t>
            </a:r>
          </a:p>
          <a:p>
            <a:r>
              <a:rPr lang="en-US" dirty="0" smtClean="0"/>
              <a:t>Professor, Texas A&amp;M University</a:t>
            </a:r>
          </a:p>
          <a:p>
            <a:r>
              <a:rPr lang="en-US" dirty="0" smtClean="0"/>
              <a:t>May 8-9, 2014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30142" y="953846"/>
            <a:ext cx="6883716" cy="5382792"/>
            <a:chOff x="457200" y="304800"/>
            <a:chExt cx="8432800" cy="6353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303" y="3469446"/>
              <a:ext cx="3175953" cy="1828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57200" y="304800"/>
              <a:ext cx="8432800" cy="6324600"/>
              <a:chOff x="457200" y="152400"/>
              <a:chExt cx="8432800" cy="6324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29200" y="152400"/>
                <a:ext cx="38608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676400" y="152400"/>
                <a:ext cx="3352800" cy="5105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5257800"/>
                <a:ext cx="5181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57200" y="152400"/>
                <a:ext cx="38100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" y="5867400"/>
                <a:ext cx="68107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" y="5867400"/>
                <a:ext cx="425669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2869" y="6477000"/>
                <a:ext cx="758321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466083" y="5867400"/>
                <a:ext cx="423917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481943" y="1355272"/>
                <a:ext cx="2547257" cy="3902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29200" y="1355272"/>
                <a:ext cx="3436883" cy="51217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73600" y="1943100"/>
                <a:ext cx="2594303" cy="39243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267200" y="152400"/>
                <a:ext cx="762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8189580">
              <a:off x="509011" y="2801296"/>
              <a:ext cx="4572000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GOVERNMENT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354367">
              <a:off x="5090287" y="3104214"/>
              <a:ext cx="3292215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INDUSTRY</a:t>
              </a:r>
              <a:endParaRPr lang="en-US" sz="3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5997714"/>
              <a:ext cx="3421585" cy="66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ACADEMIA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9328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 uiExpand="1" build="allAtOnce"/>
      <p:bldP spid="8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893" y="5182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62141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Example - Camera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2148" y="4227670"/>
            <a:ext cx="571835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61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9428" y="4227670"/>
            <a:ext cx="4572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5" name="Straight Connector 4"/>
          <p:cNvCxnSpPr>
            <a:stCxn id="3" idx="3"/>
            <a:endCxn id="4" idx="1"/>
          </p:cNvCxnSpPr>
          <p:nvPr/>
        </p:nvCxnSpPr>
        <p:spPr>
          <a:xfrm>
            <a:off x="1473983" y="4418170"/>
            <a:ext cx="775445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451673" y="3876752"/>
            <a:ext cx="79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libri"/>
              </a:rPr>
              <a:t>Camera</a:t>
            </a:r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Enable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6055" y="4519811"/>
            <a:ext cx="5461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5/6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4233351" y="4673403"/>
            <a:ext cx="1988329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Rounded Rectangle 8"/>
          <p:cNvSpPr/>
          <p:nvPr/>
        </p:nvSpPr>
        <p:spPr>
          <a:xfrm rot="5400000">
            <a:off x="4441661" y="4907876"/>
            <a:ext cx="153558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018955" y="5008831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5018955" y="5494621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3581" y="4049505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JP15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8955" y="4520774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cxnSp>
        <p:nvCxnSpPr>
          <p:cNvPr id="14" name="Straight Connector 13"/>
          <p:cNvCxnSpPr>
            <a:stCxn id="7" idx="3"/>
            <a:endCxn id="13" idx="2"/>
          </p:cNvCxnSpPr>
          <p:nvPr/>
        </p:nvCxnSpPr>
        <p:spPr>
          <a:xfrm>
            <a:off x="4212155" y="4710311"/>
            <a:ext cx="806800" cy="96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15" name="Group 14"/>
          <p:cNvGrpSpPr/>
          <p:nvPr/>
        </p:nvGrpSpPr>
        <p:grpSpPr>
          <a:xfrm>
            <a:off x="5399955" y="5748621"/>
            <a:ext cx="892763" cy="461443"/>
            <a:chOff x="5399955" y="5685121"/>
            <a:chExt cx="892763" cy="461443"/>
          </a:xfrm>
        </p:grpSpPr>
        <p:grpSp>
          <p:nvGrpSpPr>
            <p:cNvPr id="16" name="Group 15"/>
            <p:cNvGrpSpPr/>
            <p:nvPr/>
          </p:nvGrpSpPr>
          <p:grpSpPr>
            <a:xfrm>
              <a:off x="5835518" y="5994164"/>
              <a:ext cx="457200" cy="152400"/>
              <a:chOff x="6553200" y="6077010"/>
              <a:chExt cx="457200" cy="152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553200" y="607701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629400" y="615321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705600" y="622941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17" name="Elbow Connector 16"/>
            <p:cNvCxnSpPr>
              <a:stCxn id="11" idx="6"/>
            </p:cNvCxnSpPr>
            <p:nvPr/>
          </p:nvCxnSpPr>
          <p:spPr>
            <a:xfrm>
              <a:off x="5399955" y="5685121"/>
              <a:ext cx="664163" cy="349919"/>
            </a:xfrm>
            <a:prstGeom prst="bentConnector3">
              <a:avLst>
                <a:gd name="adj1" fmla="val 102151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21" name="Rectangle 20"/>
          <p:cNvSpPr/>
          <p:nvPr/>
        </p:nvSpPr>
        <p:spPr>
          <a:xfrm rot="5400000">
            <a:off x="3953472" y="2177637"/>
            <a:ext cx="2511965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" name="Rounded Rectangle 21"/>
          <p:cNvSpPr/>
          <p:nvPr/>
        </p:nvSpPr>
        <p:spPr>
          <a:xfrm rot="5400000">
            <a:off x="4200124" y="2373766"/>
            <a:ext cx="198253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000894" y="225124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24" name="Oval 23"/>
          <p:cNvSpPr/>
          <p:nvPr/>
        </p:nvSpPr>
        <p:spPr>
          <a:xfrm>
            <a:off x="5000894" y="273703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38643" y="1291920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00894" y="1763189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27" name="Oval 26"/>
          <p:cNvSpPr/>
          <p:nvPr/>
        </p:nvSpPr>
        <p:spPr>
          <a:xfrm>
            <a:off x="5000893" y="3203080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28" name="Elbow Connector 27"/>
          <p:cNvCxnSpPr>
            <a:stCxn id="27" idx="6"/>
            <a:endCxn id="10" idx="6"/>
          </p:cNvCxnSpPr>
          <p:nvPr/>
        </p:nvCxnSpPr>
        <p:spPr>
          <a:xfrm>
            <a:off x="5381893" y="3393580"/>
            <a:ext cx="18062" cy="1805751"/>
          </a:xfrm>
          <a:prstGeom prst="bentConnector3">
            <a:avLst>
              <a:gd name="adj1" fmla="val 4579969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9" name="Rectangle 28"/>
          <p:cNvSpPr/>
          <p:nvPr/>
        </p:nvSpPr>
        <p:spPr>
          <a:xfrm rot="5400000">
            <a:off x="6444106" y="2177637"/>
            <a:ext cx="2511965" cy="780192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Rounded Rectangle 29"/>
          <p:cNvSpPr/>
          <p:nvPr/>
        </p:nvSpPr>
        <p:spPr>
          <a:xfrm rot="5400000">
            <a:off x="6690758" y="2373766"/>
            <a:ext cx="1982539" cy="582911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491528" y="225124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2</a:t>
            </a:r>
          </a:p>
        </p:txBody>
      </p:sp>
      <p:sp>
        <p:nvSpPr>
          <p:cNvPr id="32" name="Oval 31"/>
          <p:cNvSpPr/>
          <p:nvPr/>
        </p:nvSpPr>
        <p:spPr>
          <a:xfrm>
            <a:off x="7491528" y="2737036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29277" y="1291920"/>
            <a:ext cx="76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JP13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1528" y="1763189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7491527" y="3203080"/>
            <a:ext cx="381000" cy="381000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4</a:t>
            </a:r>
          </a:p>
        </p:txBody>
      </p:sp>
      <p:cxnSp>
        <p:nvCxnSpPr>
          <p:cNvPr id="36" name="Straight Connector 35"/>
          <p:cNvCxnSpPr>
            <a:stCxn id="23" idx="6"/>
            <a:endCxn id="31" idx="2"/>
          </p:cNvCxnSpPr>
          <p:nvPr/>
        </p:nvCxnSpPr>
        <p:spPr>
          <a:xfrm>
            <a:off x="5381894" y="2441746"/>
            <a:ext cx="210963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37" name="Straight Connector 36"/>
          <p:cNvCxnSpPr>
            <a:stCxn id="24" idx="6"/>
            <a:endCxn id="32" idx="2"/>
          </p:cNvCxnSpPr>
          <p:nvPr/>
        </p:nvCxnSpPr>
        <p:spPr>
          <a:xfrm>
            <a:off x="5381894" y="2927536"/>
            <a:ext cx="2109634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grpSp>
        <p:nvGrpSpPr>
          <p:cNvPr id="38" name="Group 37"/>
          <p:cNvGrpSpPr/>
          <p:nvPr/>
        </p:nvGrpSpPr>
        <p:grpSpPr>
          <a:xfrm>
            <a:off x="7872527" y="3394019"/>
            <a:ext cx="892763" cy="524943"/>
            <a:chOff x="5399955" y="5621621"/>
            <a:chExt cx="892763" cy="524943"/>
          </a:xfrm>
        </p:grpSpPr>
        <p:grpSp>
          <p:nvGrpSpPr>
            <p:cNvPr id="39" name="Group 38"/>
            <p:cNvGrpSpPr/>
            <p:nvPr/>
          </p:nvGrpSpPr>
          <p:grpSpPr>
            <a:xfrm>
              <a:off x="5835518" y="5994164"/>
              <a:ext cx="457200" cy="152400"/>
              <a:chOff x="6553200" y="6077010"/>
              <a:chExt cx="457200" cy="152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6553200" y="607701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629400" y="615321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705600" y="622941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40" name="Elbow Connector 39"/>
            <p:cNvCxnSpPr/>
            <p:nvPr/>
          </p:nvCxnSpPr>
          <p:spPr>
            <a:xfrm>
              <a:off x="5399955" y="5621621"/>
              <a:ext cx="664163" cy="349919"/>
            </a:xfrm>
            <a:prstGeom prst="bentConnector3">
              <a:avLst>
                <a:gd name="adj1" fmla="val 102151"/>
              </a:avLst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44" name="Group 43"/>
          <p:cNvGrpSpPr/>
          <p:nvPr/>
        </p:nvGrpSpPr>
        <p:grpSpPr>
          <a:xfrm>
            <a:off x="2249428" y="1763190"/>
            <a:ext cx="1210745" cy="1576910"/>
            <a:chOff x="2728360" y="1699691"/>
            <a:chExt cx="1210745" cy="1576910"/>
          </a:xfrm>
        </p:grpSpPr>
        <p:sp>
          <p:nvSpPr>
            <p:cNvPr id="45" name="Rectangle 44"/>
            <p:cNvSpPr/>
            <p:nvPr/>
          </p:nvSpPr>
          <p:spPr>
            <a:xfrm>
              <a:off x="3367269" y="2668015"/>
              <a:ext cx="571835" cy="381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6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367270" y="2187746"/>
              <a:ext cx="571835" cy="381000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728360" y="1699691"/>
              <a:ext cx="685800" cy="157691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2857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48" name="Straight Connector 47"/>
          <p:cNvCxnSpPr>
            <a:stCxn id="46" idx="3"/>
            <a:endCxn id="23" idx="2"/>
          </p:cNvCxnSpPr>
          <p:nvPr/>
        </p:nvCxnSpPr>
        <p:spPr>
          <a:xfrm>
            <a:off x="3460173" y="2441745"/>
            <a:ext cx="1540721" cy="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9" name="Straight Connector 48"/>
          <p:cNvCxnSpPr>
            <a:stCxn id="45" idx="3"/>
            <a:endCxn id="24" idx="2"/>
          </p:cNvCxnSpPr>
          <p:nvPr/>
        </p:nvCxnSpPr>
        <p:spPr>
          <a:xfrm>
            <a:off x="3460172" y="2922014"/>
            <a:ext cx="1540722" cy="552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49"/>
          <p:cNvSpPr txBox="1"/>
          <p:nvPr/>
        </p:nvSpPr>
        <p:spPr>
          <a:xfrm>
            <a:off x="3744502" y="907777"/>
            <a:ext cx="289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On Board Camera Mount</a:t>
            </a:r>
            <a:endParaRPr lang="en-US" dirty="0">
              <a:latin typeface="Calibri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9643" y="907777"/>
            <a:ext cx="224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/>
              </a:rPr>
              <a:t>Secondary Header</a:t>
            </a:r>
            <a:endParaRPr lang="en-US" dirty="0">
              <a:latin typeface="Calibri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3993" y="2060745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TX</a:t>
            </a:r>
            <a:endParaRPr lang="en-US" b="1" dirty="0"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07133" y="2586969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/>
              </a:rPr>
              <a:t> RX</a:t>
            </a:r>
            <a:endParaRPr lang="en-US" b="1" dirty="0">
              <a:latin typeface="Calibri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12718" y="3656491"/>
            <a:ext cx="115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IC1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271738" y="4872999"/>
            <a:ext cx="457200" cy="381000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3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10277" y="3743938"/>
            <a:ext cx="685800" cy="1257208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28575" cap="flat" cmpd="sng" algn="ctr">
            <a:solidFill>
              <a:srgbClr val="1F497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688155" y="4047915"/>
            <a:ext cx="977900" cy="1344483"/>
            <a:chOff x="3733800" y="3899758"/>
            <a:chExt cx="977900" cy="1344483"/>
          </a:xfrm>
        </p:grpSpPr>
        <p:sp>
          <p:nvSpPr>
            <p:cNvPr id="58" name="Rounded Rectangle 57"/>
            <p:cNvSpPr/>
            <p:nvPr/>
          </p:nvSpPr>
          <p:spPr>
            <a:xfrm>
              <a:off x="3733800" y="3899758"/>
              <a:ext cx="977900" cy="1344483"/>
            </a:xfrm>
            <a:prstGeom prst="roundRect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59200" y="3961990"/>
              <a:ext cx="952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Low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Side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Power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Driver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57535" y="5126999"/>
            <a:ext cx="514204" cy="456106"/>
            <a:chOff x="1986135" y="3561284"/>
            <a:chExt cx="514204" cy="456106"/>
          </a:xfrm>
        </p:grpSpPr>
        <p:grpSp>
          <p:nvGrpSpPr>
            <p:cNvPr id="61" name="Group 60"/>
            <p:cNvGrpSpPr/>
            <p:nvPr/>
          </p:nvGrpSpPr>
          <p:grpSpPr>
            <a:xfrm>
              <a:off x="1986135" y="3864990"/>
              <a:ext cx="457200" cy="152400"/>
              <a:chOff x="6460331" y="4267200"/>
              <a:chExt cx="457200" cy="1524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460331" y="4267200"/>
                <a:ext cx="4572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536531" y="4343400"/>
                <a:ext cx="3048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612731" y="4419600"/>
                <a:ext cx="152400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cxnSp>
          <p:nvCxnSpPr>
            <p:cNvPr id="62" name="Elbow Connector 61"/>
            <p:cNvCxnSpPr>
              <a:stCxn id="55" idx="1"/>
            </p:cNvCxnSpPr>
            <p:nvPr/>
          </p:nvCxnSpPr>
          <p:spPr>
            <a:xfrm rot="10800000" flipV="1">
              <a:off x="2214736" y="3561284"/>
              <a:ext cx="285603" cy="367206"/>
            </a:xfrm>
            <a:prstGeom prst="bentConnector2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66" name="TextBox 65"/>
          <p:cNvSpPr txBox="1"/>
          <p:nvPr/>
        </p:nvSpPr>
        <p:spPr>
          <a:xfrm>
            <a:off x="3880552" y="1329875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3.3V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7" name="Elbow Connector 66"/>
          <p:cNvCxnSpPr>
            <a:stCxn id="26" idx="2"/>
            <a:endCxn id="66" idx="2"/>
          </p:cNvCxnSpPr>
          <p:nvPr/>
        </p:nvCxnSpPr>
        <p:spPr>
          <a:xfrm rot="10800000">
            <a:off x="4255202" y="1699207"/>
            <a:ext cx="745692" cy="254482"/>
          </a:xfrm>
          <a:prstGeom prst="bentConnector2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oval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8" name="Straight Arrow Connector 67"/>
          <p:cNvCxnSpPr/>
          <p:nvPr/>
        </p:nvCxnSpPr>
        <p:spPr>
          <a:xfrm>
            <a:off x="4255202" y="2924775"/>
            <a:ext cx="328205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3429000" y="6246931"/>
            <a:ext cx="352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/>
              </a:rPr>
              <a:t>Camera </a:t>
            </a:r>
            <a:r>
              <a:rPr lang="en-US" dirty="0" smtClean="0">
                <a:latin typeface="Calibri"/>
              </a:rPr>
              <a:t>Power Control  Header</a:t>
            </a:r>
            <a:endParaRPr lang="en-US" dirty="0"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02315" y="1763190"/>
            <a:ext cx="73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PIC24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362200" y="2777469"/>
            <a:ext cx="684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RP19</a:t>
            </a:r>
            <a:endParaRPr lang="en-US" sz="1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62200" y="2287857"/>
            <a:ext cx="65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RP26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3620963" y="2441746"/>
            <a:ext cx="374650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med"/>
          </a:ln>
          <a:effectLst/>
        </p:spPr>
      </p:cxnSp>
      <p:sp>
        <p:nvSpPr>
          <p:cNvPr id="74" name="TextBox 73"/>
          <p:cNvSpPr txBox="1"/>
          <p:nvPr/>
        </p:nvSpPr>
        <p:spPr>
          <a:xfrm>
            <a:off x="217867" y="3720395"/>
            <a:ext cx="87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/>
              </a:rPr>
              <a:t>PIC24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10277" y="4246083"/>
            <a:ext cx="785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  <a:latin typeface="Calibri"/>
              </a:rPr>
              <a:t>DO E1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38734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 animBg="1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66" grpId="0"/>
      <p:bldP spid="69" grpId="0"/>
      <p:bldP spid="71" grpId="0"/>
      <p:bldP spid="72" grpId="0"/>
      <p:bldP spid="74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618785"/>
            <a:ext cx="681037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495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t="28360" r="31587" b="20212"/>
          <a:stretch/>
        </p:blipFill>
        <p:spPr>
          <a:xfrm>
            <a:off x="545243" y="1658221"/>
            <a:ext cx="4992916" cy="49724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3224721" y="3693432"/>
            <a:ext cx="5133975" cy="972324"/>
            <a:chOff x="3224721" y="3693432"/>
            <a:chExt cx="5133975" cy="972324"/>
          </a:xfrm>
        </p:grpSpPr>
        <p:sp>
          <p:nvSpPr>
            <p:cNvPr id="6" name="Oval 5"/>
            <p:cNvSpPr/>
            <p:nvPr/>
          </p:nvSpPr>
          <p:spPr>
            <a:xfrm>
              <a:off x="3224721" y="3693432"/>
              <a:ext cx="1104900" cy="695325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6"/>
            </p:cNvCxnSpPr>
            <p:nvPr/>
          </p:nvCxnSpPr>
          <p:spPr>
            <a:xfrm flipV="1">
              <a:off x="4329621" y="4041094"/>
              <a:ext cx="2219325" cy="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548946" y="3742426"/>
              <a:ext cx="18097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Internal camera interface  -- </a:t>
              </a:r>
              <a:r>
                <a:rPr lang="en-US" dirty="0" err="1" smtClean="0"/>
                <a:t>Grd</a:t>
              </a:r>
              <a:r>
                <a:rPr lang="en-US" dirty="0" smtClean="0"/>
                <a:t> selectable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03984" y="2948805"/>
            <a:ext cx="3916479" cy="646331"/>
            <a:chOff x="4403984" y="2948805"/>
            <a:chExt cx="3916479" cy="646331"/>
          </a:xfrm>
        </p:grpSpPr>
        <p:sp>
          <p:nvSpPr>
            <p:cNvPr id="5" name="Oval 4"/>
            <p:cNvSpPr/>
            <p:nvPr/>
          </p:nvSpPr>
          <p:spPr>
            <a:xfrm>
              <a:off x="4403984" y="2974523"/>
              <a:ext cx="1104900" cy="347663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0713" y="2948805"/>
              <a:ext cx="18097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External camera interface - ON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5496586" y="3147662"/>
              <a:ext cx="1014127" cy="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391686" y="2597706"/>
            <a:ext cx="3928777" cy="369332"/>
            <a:chOff x="4391686" y="2597706"/>
            <a:chExt cx="3928777" cy="369332"/>
          </a:xfrm>
        </p:grpSpPr>
        <p:sp>
          <p:nvSpPr>
            <p:cNvPr id="14" name="Oval 13"/>
            <p:cNvSpPr/>
            <p:nvPr/>
          </p:nvSpPr>
          <p:spPr>
            <a:xfrm>
              <a:off x="4391686" y="2619375"/>
              <a:ext cx="1104900" cy="347663"/>
            </a:xfrm>
            <a:prstGeom prst="ellipse">
              <a:avLst/>
            </a:prstGeom>
            <a:solidFill>
              <a:srgbClr val="00B0F0">
                <a:alpha val="4500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10713" y="2597706"/>
              <a:ext cx="1809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Grd</a:t>
              </a:r>
              <a:r>
                <a:rPr lang="en-US" dirty="0" smtClean="0"/>
                <a:t> Select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496585" y="2817237"/>
              <a:ext cx="1014127" cy="3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50407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Recipe For Success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547288"/>
            <a:ext cx="4953000" cy="1752600"/>
          </a:xfrm>
        </p:spPr>
        <p:txBody>
          <a:bodyPr/>
          <a:lstStyle/>
          <a:p>
            <a:r>
              <a:rPr lang="en-US" dirty="0" smtClean="0"/>
              <a:t>A step-by-step guide for the successful Integration of </a:t>
            </a:r>
          </a:p>
          <a:p>
            <a:r>
              <a:rPr lang="en-US" dirty="0" smtClean="0"/>
              <a:t>NESI Board</a:t>
            </a:r>
          </a:p>
          <a:p>
            <a:r>
              <a:rPr lang="en-US" dirty="0"/>
              <a:t>i</a:t>
            </a:r>
            <a:r>
              <a:rPr lang="en-US" dirty="0" smtClean="0"/>
              <a:t>nto </a:t>
            </a:r>
          </a:p>
          <a:p>
            <a:r>
              <a:rPr lang="en-US" dirty="0" smtClean="0"/>
              <a:t>NDC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562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2274" y="1672775"/>
            <a:ext cx="7090230" cy="47860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Electronic Hardware</a:t>
            </a:r>
          </a:p>
          <a:p>
            <a:pPr lvl="1"/>
            <a:r>
              <a:rPr lang="en-US" dirty="0" smtClean="0"/>
              <a:t>Students take ownership of NESI Board</a:t>
            </a:r>
          </a:p>
          <a:p>
            <a:pPr lvl="2"/>
            <a:r>
              <a:rPr lang="en-US" dirty="0" smtClean="0"/>
              <a:t>Configure</a:t>
            </a:r>
          </a:p>
          <a:p>
            <a:pPr lvl="2"/>
            <a:r>
              <a:rPr lang="en-US" dirty="0" smtClean="0"/>
              <a:t>Solder components</a:t>
            </a:r>
          </a:p>
          <a:p>
            <a:pPr lvl="1"/>
            <a:r>
              <a:rPr lang="en-US" dirty="0" smtClean="0"/>
              <a:t>Design </a:t>
            </a:r>
          </a:p>
          <a:p>
            <a:pPr lvl="2"/>
            <a:r>
              <a:rPr lang="en-US" dirty="0" smtClean="0"/>
              <a:t>Conceptual </a:t>
            </a:r>
          </a:p>
          <a:p>
            <a:pPr lvl="2"/>
            <a:r>
              <a:rPr lang="en-US" dirty="0" smtClean="0"/>
              <a:t>Functional</a:t>
            </a:r>
          </a:p>
          <a:p>
            <a:r>
              <a:rPr lang="en-US" dirty="0" smtClean="0"/>
              <a:t>Software </a:t>
            </a:r>
          </a:p>
          <a:p>
            <a:pPr lvl="1"/>
            <a:r>
              <a:rPr lang="en-US" dirty="0" smtClean="0"/>
              <a:t>Storyboard</a:t>
            </a:r>
          </a:p>
          <a:p>
            <a:pPr lvl="1"/>
            <a:r>
              <a:rPr lang="en-US" dirty="0" smtClean="0"/>
              <a:t>C Programming Language</a:t>
            </a:r>
          </a:p>
          <a:p>
            <a:pPr lvl="1"/>
            <a:r>
              <a:rPr lang="en-US" dirty="0" smtClean="0"/>
              <a:t>Modify/integrate code modules</a:t>
            </a:r>
          </a:p>
          <a:p>
            <a:r>
              <a:rPr lang="en-US" dirty="0" smtClean="0"/>
              <a:t>Test and Validate</a:t>
            </a:r>
          </a:p>
          <a:p>
            <a:r>
              <a:rPr lang="en-US" dirty="0" smtClean="0"/>
              <a:t>Proven process that works</a:t>
            </a:r>
          </a:p>
          <a:p>
            <a:pPr lvl="1"/>
            <a:r>
              <a:rPr lang="en-US" dirty="0" smtClean="0"/>
              <a:t>Pantry (wiki) – all resources available</a:t>
            </a:r>
          </a:p>
          <a:p>
            <a:pPr lvl="1"/>
            <a:r>
              <a:rPr lang="en-US" dirty="0" smtClean="0"/>
              <a:t>Recipe – step-by-step approach to effective communications and success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461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8" y="1542602"/>
            <a:ext cx="7849003" cy="487639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9804"/>
            <a:ext cx="8229600" cy="990600"/>
          </a:xfrm>
        </p:spPr>
        <p:txBody>
          <a:bodyPr/>
          <a:lstStyle/>
          <a:p>
            <a:r>
              <a:rPr lang="en-US" dirty="0" smtClean="0"/>
              <a:t>Functional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8523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main method of the </a:t>
            </a:r>
          </a:p>
          <a:p>
            <a:pPr indent="0">
              <a:buNone/>
            </a:pPr>
            <a:r>
              <a:rPr lang="en-US" dirty="0" smtClean="0"/>
              <a:t>microcontroller will water the </a:t>
            </a:r>
          </a:p>
          <a:p>
            <a:pPr indent="0">
              <a:buNone/>
            </a:pPr>
            <a:r>
              <a:rPr lang="en-US" dirty="0" smtClean="0"/>
              <a:t>plants, store the values, and </a:t>
            </a:r>
          </a:p>
          <a:p>
            <a:pPr indent="0">
              <a:buNone/>
            </a:pPr>
            <a:r>
              <a:rPr lang="en-US" dirty="0" smtClean="0"/>
              <a:t>take the pictures.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399"/>
            <a:ext cx="2566554" cy="52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60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Check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51178"/>
            <a:ext cx="4572000" cy="5517149"/>
          </a:xfrm>
        </p:spPr>
      </p:pic>
      <p:sp>
        <p:nvSpPr>
          <p:cNvPr id="6" name="TextBox 5"/>
          <p:cNvSpPr txBox="1"/>
          <p:nvPr/>
        </p:nvSpPr>
        <p:spPr>
          <a:xfrm>
            <a:off x="533400" y="1826184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system checks all sensors to make sure that sufficient power is reaching all of the sensors that we need.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62550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Check-off List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220483"/>
              </p:ext>
            </p:extLst>
          </p:nvPr>
        </p:nvGraphicFramePr>
        <p:xfrm>
          <a:off x="609600" y="1658208"/>
          <a:ext cx="8001000" cy="480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 Engineer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Software Engineer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 Team</a:t>
                      </a:r>
                      <a:r>
                        <a:rPr lang="en-US" sz="1600" baseline="0" dirty="0" smtClean="0"/>
                        <a:t> Members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 Overview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 Videos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Soldering</a:t>
                      </a:r>
                      <a:r>
                        <a:rPr lang="en-US" sz="1600" baseline="0" dirty="0" smtClean="0"/>
                        <a:t> NESI Board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Download MPLAB 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6109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Software</a:t>
                      </a:r>
                      <a:r>
                        <a:rPr lang="en-US" sz="1600" baseline="0" dirty="0" smtClean="0"/>
                        <a:t> Environment Test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Download/Unzip Code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NESI Software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Hardware</a:t>
                      </a:r>
                      <a:r>
                        <a:rPr lang="en-US" sz="1600" baseline="0" dirty="0" smtClean="0"/>
                        <a:t> Integration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Create Storyboard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Determine Peripherals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Create FBD</a:t>
                      </a:r>
                      <a:endParaRPr lang="en-US" sz="1600" dirty="0"/>
                    </a:p>
                  </a:txBody>
                  <a:tcPr anchor="ctr"/>
                </a:tc>
              </a:tr>
              <a:tr h="3491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Start Experiment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3729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877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705600" y="1295400"/>
            <a:ext cx="2017486" cy="15131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6248400" cy="4572000"/>
          </a:xfrm>
        </p:spPr>
        <p:txBody>
          <a:bodyPr/>
          <a:lstStyle/>
          <a:p>
            <a:r>
              <a:rPr lang="en-US" dirty="0" smtClean="0"/>
              <a:t>Focus on electronic products and systems </a:t>
            </a:r>
          </a:p>
          <a:p>
            <a:r>
              <a:rPr lang="en-US" dirty="0" smtClean="0"/>
              <a:t>Experiential </a:t>
            </a:r>
            <a:r>
              <a:rPr lang="en-US" dirty="0"/>
              <a:t>learning based</a:t>
            </a:r>
          </a:p>
          <a:p>
            <a:r>
              <a:rPr lang="en-US" dirty="0" smtClean="0"/>
              <a:t>Curriculum consists of three technical </a:t>
            </a:r>
            <a:r>
              <a:rPr lang="en-US" dirty="0"/>
              <a:t>tracks with integrated systems level courses</a:t>
            </a:r>
          </a:p>
          <a:p>
            <a:r>
              <a:rPr lang="en-US" dirty="0"/>
              <a:t>Culminating in real-world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Capstone Design Project</a:t>
            </a:r>
          </a:p>
          <a:p>
            <a:pPr lvl="1"/>
            <a:r>
              <a:rPr lang="en-US" dirty="0" smtClean="0"/>
              <a:t>Two semester sequence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ESET Program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114" y="5715000"/>
            <a:ext cx="1970286" cy="76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Analog/Digital Electronics</a:t>
            </a:r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2514600" y="5715000"/>
            <a:ext cx="2013843" cy="80191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Embedded Systems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4615557" y="5715000"/>
            <a:ext cx="2013843" cy="762000"/>
          </a:xfrm>
          <a:prstGeom prst="rect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Communications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705600" y="5715000"/>
            <a:ext cx="1981200" cy="762000"/>
          </a:xfrm>
          <a:prstGeom prst="rect">
            <a:avLst/>
          </a:prstGeom>
          <a:gradFill flip="none" rotWithShape="1">
            <a:gsLst>
              <a:gs pos="46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>
            <a:solidFill>
              <a:srgbClr val="D6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Products and Systems</a:t>
            </a:r>
          </a:p>
        </p:txBody>
      </p:sp>
      <p:pic>
        <p:nvPicPr>
          <p:cNvPr id="12" name="Picture 8" descr="http://www.allhumanity.org/wp-content/uploads/2011/04/global-com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371600"/>
            <a:ext cx="1828800" cy="1371600"/>
          </a:xfrm>
          <a:prstGeom prst="rect">
            <a:avLst/>
          </a:prstGeom>
          <a:noFill/>
        </p:spPr>
      </p:pic>
      <p:pic>
        <p:nvPicPr>
          <p:cNvPr id="11" name="Picture 6" descr="http://t1.gstatic.com/images?q=tbn:ANd9GcSU19Wo5_EqOv-oIWMg6QMQw0TPo0ImfP2vDHN1oBsfYCLvDQymIw"/>
          <p:cNvPicPr>
            <a:picLocks noChangeAspect="1" noChangeArrowheads="1"/>
          </p:cNvPicPr>
          <p:nvPr/>
        </p:nvPicPr>
        <p:blipFill rotWithShape="1">
          <a:blip r:embed="rId3" cstate="print"/>
          <a:srcRect l="8521" r="4955"/>
          <a:stretch/>
        </p:blipFill>
        <p:spPr bwMode="auto">
          <a:xfrm>
            <a:off x="6781800" y="1447800"/>
            <a:ext cx="1828800" cy="1213917"/>
          </a:xfrm>
          <a:prstGeom prst="rect">
            <a:avLst/>
          </a:prstGeom>
          <a:noFill/>
        </p:spPr>
      </p:pic>
      <p:pic>
        <p:nvPicPr>
          <p:cNvPr id="10" name="Picture 4" descr="http://t0.gstatic.com/images?q=tbn:ANd9GcRNxYNkXBTy4Y99DIarUDaXclCc8Za4dkvFma9JnAXstpNsdd4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371600"/>
            <a:ext cx="1828800" cy="138223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705600" y="3124200"/>
            <a:ext cx="1981200" cy="3352800"/>
          </a:xfrm>
          <a:prstGeom prst="rect">
            <a:avLst/>
          </a:prstGeom>
          <a:gradFill flip="none" rotWithShape="1">
            <a:gsLst>
              <a:gs pos="46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>
            <a:solidFill>
              <a:srgbClr val="D6A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Instrumentation </a:t>
            </a:r>
            <a:r>
              <a:rPr lang="en-US" sz="1600" b="1" dirty="0">
                <a:solidFill>
                  <a:schemeClr val="bg1"/>
                </a:solidFill>
              </a:rPr>
              <a:t>and </a:t>
            </a:r>
            <a:r>
              <a:rPr lang="en-US" sz="1600" b="1" dirty="0" smtClean="0">
                <a:solidFill>
                  <a:schemeClr val="bg1"/>
                </a:solidFill>
              </a:rPr>
              <a:t>Controls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Testing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Quality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r>
              <a:rPr lang="en-US" sz="1600" b="1" dirty="0">
                <a:solidFill>
                  <a:schemeClr val="bg1"/>
                </a:solidFill>
              </a:rPr>
              <a:t>Product </a:t>
            </a:r>
            <a:r>
              <a:rPr lang="en-US" sz="1600" b="1" dirty="0" smtClean="0">
                <a:solidFill>
                  <a:schemeClr val="bg1"/>
                </a:solidFill>
              </a:rPr>
              <a:t>Development</a:t>
            </a:r>
          </a:p>
          <a:p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Experiential Capstone</a:t>
            </a:r>
            <a:endParaRPr lang="en-US" sz="1600" b="1" dirty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6477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9911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9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Hardware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step for the hardware engineer is to watch the NESI Hardware Overview video</a:t>
            </a:r>
          </a:p>
          <a:p>
            <a:r>
              <a:rPr lang="en-US" dirty="0" smtClean="0"/>
              <a:t>The NESI Hardware Overview video can </a:t>
            </a:r>
            <a:r>
              <a:rPr lang="en-US" dirty="0"/>
              <a:t>be </a:t>
            </a:r>
            <a:r>
              <a:rPr lang="en-US" dirty="0" smtClean="0"/>
              <a:t>accessed using the following link: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www.youtube.com/watch?v=ydAVm43RE8g</a:t>
            </a:r>
            <a:endParaRPr lang="en-US" sz="2400" dirty="0" smtClean="0"/>
          </a:p>
          <a:p>
            <a:pPr marL="137160" indent="0">
              <a:buNone/>
            </a:pPr>
            <a:endParaRPr lang="en-US" sz="2400" dirty="0" smtClean="0"/>
          </a:p>
          <a:p>
            <a:r>
              <a:rPr lang="en-US" dirty="0" smtClean="0"/>
              <a:t>The NESI Board Schematic can be found at: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nesiwiki.tamu.edu/images/5/54/NESI_Schematic1.3.pdf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8572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53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MPLAB 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first step of the software engineer is to download MPLAB X and the XC16 compiler from microchip.com</a:t>
            </a:r>
          </a:p>
          <a:p>
            <a:r>
              <a:rPr lang="en-US" dirty="0" smtClean="0"/>
              <a:t>Video that details process can be found at </a:t>
            </a:r>
            <a:r>
              <a:rPr lang="en-US" dirty="0"/>
              <a:t>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www.youtube.com/watch?v=vo1ejavY84o</a:t>
            </a:r>
            <a:endParaRPr lang="en-US" sz="2400" dirty="0" smtClean="0"/>
          </a:p>
          <a:p>
            <a:r>
              <a:rPr lang="en-US" dirty="0" smtClean="0"/>
              <a:t>Microchip website </a:t>
            </a:r>
            <a:r>
              <a:rPr lang="en-US" dirty="0"/>
              <a:t>for download: </a:t>
            </a:r>
            <a:r>
              <a:rPr lang="en-US" sz="2400" dirty="0">
                <a:hlinkClick r:id="rId3"/>
              </a:rPr>
              <a:t>https://www.microchip.com/pagehandler/en-us/family/mplabx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Notes: Make sure to download latest versions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1764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03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Hardware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the Example Project: Hardware Integration video</a:t>
            </a:r>
          </a:p>
          <a:p>
            <a:r>
              <a:rPr lang="en-US" dirty="0" smtClean="0"/>
              <a:t>The video walks step-by-step from a problem statement to a completed hardware set</a:t>
            </a:r>
          </a:p>
          <a:p>
            <a:r>
              <a:rPr lang="en-US" dirty="0" smtClean="0"/>
              <a:t>The Hardware Integration video can be accessed using </a:t>
            </a:r>
            <a:r>
              <a:rPr lang="en-US" dirty="0"/>
              <a:t>the following link: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www.youtube.com/watch?v=rJpJuohw0ss</a:t>
            </a:r>
            <a:endParaRPr lang="en-US" sz="2400" dirty="0" smtClean="0"/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Note: </a:t>
            </a:r>
            <a:r>
              <a:rPr lang="en-US" dirty="0">
                <a:solidFill>
                  <a:srgbClr val="FF0000"/>
                </a:solidFill>
              </a:rPr>
              <a:t>This step is to be completed by all members of the team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836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NDC Project Development Timeline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305341" y="2620956"/>
            <a:ext cx="8516202" cy="630082"/>
          </a:xfrm>
          <a:prstGeom prst="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583144" y="2741994"/>
            <a:ext cx="2704532" cy="968991"/>
            <a:chOff x="1583144" y="3744034"/>
            <a:chExt cx="2704532" cy="9917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583144" y="3744034"/>
              <a:ext cx="13648" cy="96899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274028" y="3766784"/>
              <a:ext cx="13648" cy="96899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943108" y="1999416"/>
            <a:ext cx="3623536" cy="1112364"/>
            <a:chOff x="957622" y="2765939"/>
            <a:chExt cx="3623536" cy="125104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957622" y="2777397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942550" y="2797434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3582582" y="2765939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567510" y="2781859"/>
              <a:ext cx="13648" cy="1219551"/>
            </a:xfrm>
            <a:prstGeom prst="line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5264760" y="2764222"/>
            <a:ext cx="1828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 Timeline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84601" y="3962116"/>
            <a:ext cx="5820135" cy="2326189"/>
            <a:chOff x="784601" y="3962116"/>
            <a:chExt cx="5820135" cy="2326189"/>
          </a:xfrm>
        </p:grpSpPr>
        <p:sp>
          <p:nvSpPr>
            <p:cNvPr id="4" name="TextBox 3"/>
            <p:cNvSpPr txBox="1"/>
            <p:nvPr/>
          </p:nvSpPr>
          <p:spPr>
            <a:xfrm>
              <a:off x="784601" y="3962116"/>
              <a:ext cx="3503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Hardware Activities</a:t>
              </a:r>
              <a:endParaRPr lang="en-US" sz="28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10037" y="4852975"/>
              <a:ext cx="33173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Software Activities</a:t>
              </a:r>
              <a:endParaRPr 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39264" y="5765085"/>
              <a:ext cx="40654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Management Activities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55687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078" y="1629233"/>
            <a:ext cx="5376044" cy="4916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Mentor Team</a:t>
            </a:r>
          </a:p>
          <a:p>
            <a:pPr lvl="1"/>
            <a:r>
              <a:rPr lang="en-US" dirty="0" smtClean="0"/>
              <a:t>J. Morgan, D. Karrer, C. </a:t>
            </a:r>
            <a:r>
              <a:rPr lang="en-US" dirty="0" err="1" smtClean="0"/>
              <a:t>Shumank</a:t>
            </a:r>
            <a:endParaRPr lang="en-US" dirty="0" smtClean="0"/>
          </a:p>
          <a:p>
            <a:pPr lvl="1"/>
            <a:r>
              <a:rPr lang="en-US" dirty="0" smtClean="0"/>
              <a:t>One undergrad student per team</a:t>
            </a:r>
          </a:p>
          <a:p>
            <a:r>
              <a:rPr lang="en-US" dirty="0" smtClean="0">
                <a:hlinkClick r:id="rId2"/>
              </a:rPr>
              <a:t>NDCwiki.tamu.edu</a:t>
            </a:r>
            <a:endParaRPr lang="en-US" dirty="0" smtClean="0"/>
          </a:p>
          <a:p>
            <a:pPr lvl="1"/>
            <a:r>
              <a:rPr lang="en-US" dirty="0" smtClean="0"/>
              <a:t>On-line support</a:t>
            </a:r>
          </a:p>
          <a:p>
            <a:pPr lvl="1"/>
            <a:r>
              <a:rPr lang="en-US" dirty="0" smtClean="0"/>
              <a:t>Restricted development community</a:t>
            </a:r>
          </a:p>
          <a:p>
            <a:r>
              <a:rPr lang="en-US" dirty="0" smtClean="0"/>
              <a:t>Zoom Video Conferences</a:t>
            </a:r>
          </a:p>
          <a:p>
            <a:pPr lvl="1"/>
            <a:r>
              <a:rPr lang="en-US" dirty="0" smtClean="0"/>
              <a:t>Brainstorming</a:t>
            </a:r>
          </a:p>
          <a:p>
            <a:pPr lvl="1"/>
            <a:r>
              <a:rPr lang="en-US" dirty="0" smtClean="0"/>
              <a:t>Problem solving </a:t>
            </a:r>
          </a:p>
          <a:p>
            <a:pPr lvl="1"/>
            <a:r>
              <a:rPr lang="en-US" dirty="0" smtClean="0"/>
              <a:t>Scheduled (mentor and team)</a:t>
            </a:r>
          </a:p>
          <a:p>
            <a:r>
              <a:rPr lang="en-US" dirty="0" smtClean="0"/>
              <a:t>Industry Partnerships</a:t>
            </a:r>
          </a:p>
          <a:p>
            <a:pPr lvl="1"/>
            <a:r>
              <a:rPr lang="en-US" dirty="0" err="1" smtClean="0"/>
              <a:t>Sparkfun</a:t>
            </a:r>
            <a:endParaRPr lang="en-US" dirty="0" smtClean="0"/>
          </a:p>
          <a:p>
            <a:pPr lvl="1"/>
            <a:r>
              <a:rPr lang="en-US" dirty="0" smtClean="0"/>
              <a:t>Microchip</a:t>
            </a:r>
          </a:p>
          <a:p>
            <a:pPr lvl="1"/>
            <a:r>
              <a:rPr lang="en-US" dirty="0" err="1" smtClean="0"/>
              <a:t>NanoRacks</a:t>
            </a:r>
            <a:endParaRPr lang="en-US" dirty="0" smtClean="0"/>
          </a:p>
          <a:p>
            <a:pPr lvl="1"/>
            <a:r>
              <a:rPr lang="en-US" dirty="0" smtClean="0"/>
              <a:t>Others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</a:t>
            </a:r>
            <a:endParaRPr lang="en-US" dirty="0"/>
          </a:p>
        </p:txBody>
      </p:sp>
      <p:pic>
        <p:nvPicPr>
          <p:cNvPr id="8194" name="Picture 2" descr="C:\Users\jmorgan\Desktop\PROJECTS\NDC Projects\PIXs\IMG_1507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00668" y="2316687"/>
            <a:ext cx="4683924" cy="30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1117"/>
            <a:ext cx="9144000" cy="21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215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2074" y="1905000"/>
            <a:ext cx="5391807" cy="4419600"/>
          </a:xfrm>
        </p:spPr>
        <p:txBody>
          <a:bodyPr/>
          <a:lstStyle/>
          <a:p>
            <a:r>
              <a:rPr lang="en-US" dirty="0" smtClean="0"/>
              <a:t>Soldering iron</a:t>
            </a:r>
          </a:p>
          <a:p>
            <a:r>
              <a:rPr lang="en-US" dirty="0" smtClean="0"/>
              <a:t>Development computer</a:t>
            </a:r>
          </a:p>
          <a:p>
            <a:r>
              <a:rPr lang="en-US" dirty="0" smtClean="0"/>
              <a:t>High speed internet access</a:t>
            </a:r>
          </a:p>
          <a:p>
            <a:r>
              <a:rPr lang="en-US" dirty="0" smtClean="0"/>
              <a:t>Zoom audio/video capability</a:t>
            </a:r>
          </a:p>
          <a:p>
            <a:endParaRPr lang="en-US" dirty="0"/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Actuators</a:t>
            </a:r>
          </a:p>
          <a:p>
            <a:r>
              <a:rPr lang="en-US" dirty="0" smtClean="0"/>
              <a:t>Data Card(s)</a:t>
            </a:r>
          </a:p>
          <a:p>
            <a:r>
              <a:rPr lang="en-US" dirty="0" smtClean="0"/>
              <a:t>Experiment materials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5438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30142" y="953846"/>
            <a:ext cx="6883716" cy="5382792"/>
            <a:chOff x="457200" y="304800"/>
            <a:chExt cx="8432800" cy="63539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8303" y="3469446"/>
              <a:ext cx="3175953" cy="18288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57200" y="304800"/>
              <a:ext cx="8432800" cy="6324600"/>
              <a:chOff x="457200" y="152400"/>
              <a:chExt cx="8432800" cy="63246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29200" y="152400"/>
                <a:ext cx="38608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1676400" y="152400"/>
                <a:ext cx="3352800" cy="51054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676400" y="5257800"/>
                <a:ext cx="51816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57200" y="152400"/>
                <a:ext cx="3810000" cy="5715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57200" y="5867400"/>
                <a:ext cx="6810703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57200" y="5867400"/>
                <a:ext cx="425669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882869" y="6477000"/>
                <a:ext cx="758321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466083" y="5867400"/>
                <a:ext cx="423917" cy="6096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2481943" y="1355272"/>
                <a:ext cx="2547257" cy="39025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029200" y="1355272"/>
                <a:ext cx="3436883" cy="51217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673600" y="1943100"/>
                <a:ext cx="2594303" cy="39243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267200" y="152400"/>
                <a:ext cx="7620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/>
            <p:cNvSpPr txBox="1"/>
            <p:nvPr/>
          </p:nvSpPr>
          <p:spPr>
            <a:xfrm rot="18189580">
              <a:off x="509011" y="2801296"/>
              <a:ext cx="4572000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GOVERNMENT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3354367">
              <a:off x="5090287" y="3104214"/>
              <a:ext cx="3292215" cy="698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INDUSTRY</a:t>
              </a:r>
              <a:endParaRPr lang="en-US" sz="36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9400" y="5997714"/>
              <a:ext cx="3421585" cy="66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ACADEMIA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99460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995708"/>
            <a:ext cx="3657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 and Encourage</a:t>
            </a:r>
          </a:p>
          <a:p>
            <a:pPr lvl="1"/>
            <a:r>
              <a:rPr lang="en-US" dirty="0"/>
              <a:t>Innovation</a:t>
            </a:r>
          </a:p>
          <a:p>
            <a:pPr lvl="1"/>
            <a:r>
              <a:rPr lang="en-US" dirty="0" smtClean="0"/>
              <a:t>Multidisciplinary Activities</a:t>
            </a:r>
            <a:endParaRPr lang="en-US" dirty="0"/>
          </a:p>
          <a:p>
            <a:pPr lvl="1"/>
            <a:r>
              <a:rPr lang="en-US" dirty="0"/>
              <a:t>Entrepreneurship</a:t>
            </a:r>
          </a:p>
          <a:p>
            <a:pPr lvl="1"/>
            <a:r>
              <a:rPr lang="en-US" dirty="0"/>
              <a:t>Commercialization</a:t>
            </a:r>
          </a:p>
          <a:p>
            <a:r>
              <a:rPr lang="en-US" dirty="0" smtClean="0"/>
              <a:t>Facility </a:t>
            </a:r>
          </a:p>
          <a:p>
            <a:pPr lvl="1"/>
            <a:r>
              <a:rPr lang="en-US" dirty="0" smtClean="0"/>
              <a:t>3400 ft</a:t>
            </a:r>
            <a:r>
              <a:rPr lang="en-US" baseline="30000" dirty="0" smtClean="0"/>
              <a:t>2 </a:t>
            </a:r>
            <a:r>
              <a:rPr lang="en-US" dirty="0"/>
              <a:t>f</a:t>
            </a:r>
            <a:r>
              <a:rPr lang="en-US" dirty="0" smtClean="0"/>
              <a:t>acility</a:t>
            </a:r>
          </a:p>
          <a:p>
            <a:pPr lvl="1"/>
            <a:r>
              <a:rPr lang="en-US" dirty="0" smtClean="0"/>
              <a:t>Opened – Feb 2013</a:t>
            </a:r>
          </a:p>
          <a:p>
            <a:pPr lvl="1"/>
            <a:r>
              <a:rPr lang="en-US" dirty="0"/>
              <a:t>5</a:t>
            </a:r>
            <a:r>
              <a:rPr lang="en-US" dirty="0" smtClean="0"/>
              <a:t>  functional areas</a:t>
            </a:r>
          </a:p>
          <a:p>
            <a:pPr lvl="1"/>
            <a:r>
              <a:rPr lang="en-US" dirty="0" smtClean="0"/>
              <a:t>3 support areas</a:t>
            </a:r>
          </a:p>
          <a:p>
            <a:r>
              <a:rPr lang="en-US" dirty="0" smtClean="0"/>
              <a:t>Unique Features</a:t>
            </a:r>
          </a:p>
          <a:p>
            <a:pPr lvl="1"/>
            <a:r>
              <a:rPr lang="en-US" dirty="0"/>
              <a:t>24/7 </a:t>
            </a:r>
            <a:r>
              <a:rPr lang="en-US" dirty="0" smtClean="0"/>
              <a:t>operation</a:t>
            </a:r>
          </a:p>
          <a:p>
            <a:pPr lvl="1"/>
            <a:r>
              <a:rPr lang="en-US" dirty="0" smtClean="0"/>
              <a:t>Student operated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6970"/>
            <a:ext cx="8229600" cy="990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Mobile Integrated Solutions Laboratory/</a:t>
            </a:r>
            <a:br>
              <a:rPr lang="en-US" sz="2800" dirty="0" smtClean="0"/>
            </a:br>
            <a:r>
              <a:rPr lang="en-US" sz="2800" dirty="0" smtClean="0"/>
              <a:t>Product Innovation Cellar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85610" y="1143000"/>
            <a:ext cx="2592914" cy="3657600"/>
            <a:chOff x="6385610" y="1143000"/>
            <a:chExt cx="2592914" cy="3657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99" b="7596"/>
            <a:stretch/>
          </p:blipFill>
          <p:spPr>
            <a:xfrm>
              <a:off x="6385610" y="1143000"/>
              <a:ext cx="2592914" cy="36576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878268" y="1981200"/>
              <a:ext cx="1676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</a:rPr>
                <a:t>PRODUCT INNOVATION CELLAR</a:t>
              </a:r>
            </a:p>
          </p:txBody>
        </p:sp>
      </p:grpSp>
      <p:pic>
        <p:nvPicPr>
          <p:cNvPr id="2050" name="Picture 2" descr="F:\My Pictures\ESET\PIC\PIC\PIC Door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259291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morgan\Pictures\ESET\PIC\IMG_1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9682" y="2209882"/>
            <a:ext cx="4876800" cy="36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7296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060" y="1607294"/>
            <a:ext cx="8229600" cy="4812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Area</a:t>
            </a:r>
          </a:p>
          <a:p>
            <a:r>
              <a:rPr lang="en-US" dirty="0" smtClean="0"/>
              <a:t>Design Suite</a:t>
            </a:r>
          </a:p>
          <a:p>
            <a:r>
              <a:rPr lang="en-US" dirty="0" smtClean="0"/>
              <a:t>Mechanical Fab</a:t>
            </a:r>
          </a:p>
          <a:p>
            <a:r>
              <a:rPr lang="en-US" dirty="0" smtClean="0"/>
              <a:t>Electronics Fab</a:t>
            </a:r>
          </a:p>
          <a:p>
            <a:r>
              <a:rPr lang="en-US" dirty="0" smtClean="0"/>
              <a:t>Collaboration Room</a:t>
            </a:r>
          </a:p>
          <a:p>
            <a:r>
              <a:rPr lang="en-US" dirty="0" smtClean="0"/>
              <a:t>STEM PROJECTS</a:t>
            </a:r>
          </a:p>
          <a:p>
            <a:pPr lvl="1"/>
            <a:r>
              <a:rPr lang="en-US" dirty="0" err="1" smtClean="0"/>
              <a:t>Krisys</a:t>
            </a:r>
            <a:r>
              <a:rPr lang="en-US" dirty="0" smtClean="0"/>
              <a:t> Robotics</a:t>
            </a:r>
          </a:p>
          <a:p>
            <a:pPr lvl="1"/>
            <a:r>
              <a:rPr lang="en-US" dirty="0" smtClean="0"/>
              <a:t>NESI</a:t>
            </a:r>
          </a:p>
          <a:p>
            <a:pPr lvl="2"/>
            <a:r>
              <a:rPr lang="en-US" dirty="0" smtClean="0"/>
              <a:t>Extreme Science</a:t>
            </a:r>
          </a:p>
          <a:p>
            <a:pPr lvl="2"/>
            <a:r>
              <a:rPr lang="en-US" dirty="0" smtClean="0"/>
              <a:t>NDC</a:t>
            </a:r>
          </a:p>
          <a:p>
            <a:pPr lvl="1"/>
            <a:r>
              <a:rPr lang="en-US" dirty="0" smtClean="0"/>
              <a:t>Zero Robotics</a:t>
            </a:r>
          </a:p>
          <a:p>
            <a:pPr lvl="1"/>
            <a:r>
              <a:rPr lang="en-US" dirty="0" smtClean="0"/>
              <a:t>100kFt Rocket Payload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MISL/PIC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538" y="1146235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My Pictures\ESET\PIC\IMG_00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4" b="15631"/>
          <a:stretch/>
        </p:blipFill>
        <p:spPr bwMode="auto">
          <a:xfrm>
            <a:off x="4168964" y="1607295"/>
            <a:ext cx="4538980" cy="2256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58" b="11405"/>
          <a:stretch/>
        </p:blipFill>
        <p:spPr bwMode="auto">
          <a:xfrm>
            <a:off x="3827780" y="2377021"/>
            <a:ext cx="4224655" cy="20008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C:\Users\jmorgan\Pictures\ESET\PIC\IMG_1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932" y="2588346"/>
            <a:ext cx="457220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0" b="6202"/>
          <a:stretch/>
        </p:blipFill>
        <p:spPr bwMode="auto">
          <a:xfrm>
            <a:off x="3827780" y="3863902"/>
            <a:ext cx="4579620" cy="2555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989993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systems development expertise</a:t>
            </a:r>
          </a:p>
          <a:p>
            <a:pPr lvl="1"/>
            <a:r>
              <a:rPr lang="en-US" dirty="0" smtClean="0"/>
              <a:t>Electronics		Software</a:t>
            </a:r>
          </a:p>
          <a:p>
            <a:pPr lvl="1"/>
            <a:r>
              <a:rPr lang="en-US" dirty="0" smtClean="0"/>
              <a:t>Test &amp; Validation	Documentation</a:t>
            </a:r>
          </a:p>
          <a:p>
            <a:r>
              <a:rPr lang="en-US" dirty="0" smtClean="0"/>
              <a:t>STEM interest</a:t>
            </a:r>
          </a:p>
          <a:p>
            <a:pPr lvl="1"/>
            <a:r>
              <a:rPr lang="en-US" dirty="0" smtClean="0"/>
              <a:t>Outreach		Recruiting</a:t>
            </a:r>
          </a:p>
          <a:p>
            <a:pPr lvl="1"/>
            <a:r>
              <a:rPr lang="en-US" dirty="0" smtClean="0"/>
              <a:t>Motivation		Education</a:t>
            </a:r>
          </a:p>
          <a:p>
            <a:r>
              <a:rPr lang="en-US" dirty="0" smtClean="0"/>
              <a:t>NDC experience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Physical			Personnel</a:t>
            </a:r>
          </a:p>
          <a:p>
            <a:pPr lvl="1"/>
            <a:r>
              <a:rPr lang="en-US" dirty="0" smtClean="0"/>
              <a:t>Industry Partnerships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MISL/PIC brings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090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Educate using the real stuff</a:t>
            </a:r>
          </a:p>
          <a:p>
            <a:r>
              <a:rPr lang="en-US" dirty="0" smtClean="0"/>
              <a:t>Video tutorials</a:t>
            </a:r>
          </a:p>
          <a:p>
            <a:pPr lvl="1"/>
            <a:r>
              <a:rPr lang="en-US" dirty="0" smtClean="0"/>
              <a:t>Record screen</a:t>
            </a:r>
          </a:p>
          <a:p>
            <a:pPr lvl="1"/>
            <a:r>
              <a:rPr lang="en-US" dirty="0" smtClean="0"/>
              <a:t>Record voice</a:t>
            </a:r>
          </a:p>
          <a:p>
            <a:pPr lvl="1"/>
            <a:r>
              <a:rPr lang="en-US" dirty="0" smtClean="0"/>
              <a:t>Watch how to do it – not read how to do it</a:t>
            </a:r>
          </a:p>
          <a:p>
            <a:r>
              <a:rPr lang="en-US" dirty="0" smtClean="0"/>
              <a:t>Share knowledge</a:t>
            </a:r>
          </a:p>
          <a:p>
            <a:pPr lvl="1"/>
            <a:r>
              <a:rPr lang="en-US" dirty="0" smtClean="0"/>
              <a:t>Mentors with teams</a:t>
            </a:r>
          </a:p>
          <a:p>
            <a:pPr lvl="1"/>
            <a:r>
              <a:rPr lang="en-US" dirty="0" smtClean="0"/>
              <a:t>Teams with teams</a:t>
            </a:r>
          </a:p>
          <a:p>
            <a:r>
              <a:rPr lang="en-US" dirty="0" smtClean="0"/>
              <a:t>Recommend student leaders</a:t>
            </a:r>
          </a:p>
          <a:p>
            <a:pPr lvl="1"/>
            <a:r>
              <a:rPr lang="en-US" dirty="0" smtClean="0"/>
              <a:t>Hardware Engineer</a:t>
            </a:r>
          </a:p>
          <a:p>
            <a:pPr lvl="1"/>
            <a:r>
              <a:rPr lang="en-US" dirty="0" smtClean="0"/>
              <a:t>Software Engineer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219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Dates – July 2x – 2y</a:t>
            </a:r>
          </a:p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/>
              <a:t> days</a:t>
            </a:r>
          </a:p>
          <a:p>
            <a:pPr lvl="1"/>
            <a:r>
              <a:rPr lang="en-US" dirty="0" smtClean="0"/>
              <a:t>Hands on</a:t>
            </a:r>
          </a:p>
          <a:p>
            <a:pPr lvl="1"/>
            <a:r>
              <a:rPr lang="en-US" dirty="0" smtClean="0"/>
              <a:t>Interaction</a:t>
            </a:r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Enclosure</a:t>
            </a:r>
          </a:p>
          <a:p>
            <a:pPr lvl="1"/>
            <a:r>
              <a:rPr lang="en-US" dirty="0" smtClean="0"/>
              <a:t>NESI Board and peripherals</a:t>
            </a:r>
          </a:p>
          <a:p>
            <a:pPr lvl="1"/>
            <a:r>
              <a:rPr lang="en-US" dirty="0" smtClean="0"/>
              <a:t>Example project</a:t>
            </a:r>
          </a:p>
          <a:p>
            <a:r>
              <a:rPr lang="en-US" dirty="0"/>
              <a:t>P</a:t>
            </a:r>
            <a:r>
              <a:rPr lang="en-US" dirty="0" smtClean="0"/>
              <a:t>rocess</a:t>
            </a:r>
          </a:p>
          <a:p>
            <a:pPr lvl="1"/>
            <a:r>
              <a:rPr lang="en-US" dirty="0" smtClean="0"/>
              <a:t>Hardware development</a:t>
            </a:r>
          </a:p>
          <a:p>
            <a:pPr lvl="1"/>
            <a:r>
              <a:rPr lang="en-US" dirty="0" smtClean="0"/>
              <a:t>Sensors and Actuators Interfacing -- </a:t>
            </a:r>
            <a:r>
              <a:rPr lang="en-US" dirty="0" err="1" smtClean="0"/>
              <a:t>Sparkfun</a:t>
            </a:r>
            <a:endParaRPr lang="en-US" dirty="0" smtClean="0"/>
          </a:p>
          <a:p>
            <a:pPr lvl="1"/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Integration</a:t>
            </a:r>
          </a:p>
          <a:p>
            <a:pPr lvl="1"/>
            <a:r>
              <a:rPr lang="en-US" dirty="0" smtClean="0"/>
              <a:t>Testing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Workshop -- NESI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831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0648"/>
            <a:ext cx="8229600" cy="990600"/>
          </a:xfrm>
        </p:spPr>
        <p:txBody>
          <a:bodyPr/>
          <a:lstStyle/>
          <a:p>
            <a:r>
              <a:rPr lang="en-US" b="1" i="1" dirty="0" smtClean="0"/>
              <a:t>NESI Board in </a:t>
            </a:r>
            <a:r>
              <a:rPr lang="en-US" b="1" i="1" dirty="0" err="1" smtClean="0"/>
              <a:t>NanoRacks</a:t>
            </a:r>
            <a:r>
              <a:rPr lang="en-US" b="1" i="1" dirty="0" smtClean="0"/>
              <a:t> </a:t>
            </a:r>
            <a:r>
              <a:rPr lang="en-US" b="1" i="1" dirty="0" err="1" smtClean="0"/>
              <a:t>Endcap</a:t>
            </a:r>
            <a:endParaRPr lang="en-US" b="1" i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935558" y="1876576"/>
            <a:ext cx="29344" cy="4456617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3581399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3.75”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62300" y="2303420"/>
            <a:ext cx="3149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Features: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Space Qualified by   </a:t>
            </a:r>
            <a:r>
              <a:rPr lang="en-US" i="1" dirty="0" err="1" smtClean="0"/>
              <a:t>NanoRacks</a:t>
            </a: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 Designed specifically for 1U and 1.5U enclosures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Common elements on board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76576"/>
            <a:ext cx="4479878" cy="447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62299" y="4387776"/>
            <a:ext cx="2665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Upgrades for Phase II: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New interfaces (I2C)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</a:t>
            </a:r>
            <a:r>
              <a:rPr lang="en-US" i="1" dirty="0"/>
              <a:t>C</a:t>
            </a:r>
            <a:r>
              <a:rPr lang="en-US" i="1" dirty="0" smtClean="0"/>
              <a:t>ommon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i="1" dirty="0" smtClean="0"/>
              <a:t>  More control</a:t>
            </a:r>
          </a:p>
          <a:p>
            <a:r>
              <a:rPr lang="en-US" i="1" dirty="0"/>
              <a:t> </a:t>
            </a:r>
            <a:r>
              <a:rPr lang="en-US" i="1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06676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896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NESI Board Functionality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464" y="1688724"/>
            <a:ext cx="5711136" cy="467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9750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16617</TotalTime>
  <Words>833</Words>
  <Application>Microsoft Macintosh PowerPoint</Application>
  <PresentationFormat>On-screen Show (4:3)</PresentationFormat>
  <Paragraphs>280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Paper</vt:lpstr>
      <vt:lpstr>CASIS NATIONAL DESIGN CHALLENGE PHASE II KICKOFF MEETING</vt:lpstr>
      <vt:lpstr>ESET Program</vt:lpstr>
      <vt:lpstr>Mobile Integrated Solutions Laboratory/ Product Innovation Cellar</vt:lpstr>
      <vt:lpstr>MISL/PIC</vt:lpstr>
      <vt:lpstr>What MISL/PIC brings to the table</vt:lpstr>
      <vt:lpstr>Educational Approach</vt:lpstr>
      <vt:lpstr>Teacher Workshop -- NESI</vt:lpstr>
      <vt:lpstr>NESI Board in NanoRacks Endcap</vt:lpstr>
      <vt:lpstr>NESI Board Functionality</vt:lpstr>
      <vt:lpstr>PowerPoint Presentation</vt:lpstr>
      <vt:lpstr>Schematic</vt:lpstr>
      <vt:lpstr>On the Board</vt:lpstr>
      <vt:lpstr>Recipe For Success</vt:lpstr>
      <vt:lpstr>Embedded Systems</vt:lpstr>
      <vt:lpstr>Functional Diagram</vt:lpstr>
      <vt:lpstr>Main</vt:lpstr>
      <vt:lpstr>Systems Check</vt:lpstr>
      <vt:lpstr>Check-off List</vt:lpstr>
      <vt:lpstr>HARDWARE</vt:lpstr>
      <vt:lpstr>Watch Hardware Overview</vt:lpstr>
      <vt:lpstr>SOFTWARE</vt:lpstr>
      <vt:lpstr>Download MPLAB X</vt:lpstr>
      <vt:lpstr>ALL</vt:lpstr>
      <vt:lpstr>Watch Hardware Integration</vt:lpstr>
      <vt:lpstr>NDC Project Development Timeline</vt:lpstr>
      <vt:lpstr>Support</vt:lpstr>
      <vt:lpstr>Required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jmorgan</dc:creator>
  <cp:lastModifiedBy>Diane Matthews</cp:lastModifiedBy>
  <cp:revision>586</cp:revision>
  <cp:lastPrinted>2014-02-05T20:18:29Z</cp:lastPrinted>
  <dcterms:created xsi:type="dcterms:W3CDTF">2013-10-05T23:12:47Z</dcterms:created>
  <dcterms:modified xsi:type="dcterms:W3CDTF">2015-07-30T20:17:35Z</dcterms:modified>
</cp:coreProperties>
</file>